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42"/>
  </p:notesMasterIdLst>
  <p:handoutMasterIdLst>
    <p:handoutMasterId r:id="rId43"/>
  </p:handoutMasterIdLst>
  <p:sldIdLst>
    <p:sldId id="403" r:id="rId2"/>
    <p:sldId id="341" r:id="rId3"/>
    <p:sldId id="343" r:id="rId4"/>
    <p:sldId id="344" r:id="rId5"/>
    <p:sldId id="345" r:id="rId6"/>
    <p:sldId id="348" r:id="rId7"/>
    <p:sldId id="349" r:id="rId8"/>
    <p:sldId id="351" r:id="rId9"/>
    <p:sldId id="352" r:id="rId10"/>
    <p:sldId id="353" r:id="rId11"/>
    <p:sldId id="354" r:id="rId12"/>
    <p:sldId id="355" r:id="rId13"/>
    <p:sldId id="357" r:id="rId14"/>
    <p:sldId id="356" r:id="rId15"/>
    <p:sldId id="358" r:id="rId16"/>
    <p:sldId id="359" r:id="rId17"/>
    <p:sldId id="360" r:id="rId18"/>
    <p:sldId id="361" r:id="rId19"/>
    <p:sldId id="362" r:id="rId20"/>
    <p:sldId id="407" r:id="rId21"/>
    <p:sldId id="363" r:id="rId22"/>
    <p:sldId id="364" r:id="rId23"/>
    <p:sldId id="365" r:id="rId24"/>
    <p:sldId id="366" r:id="rId25"/>
    <p:sldId id="368" r:id="rId26"/>
    <p:sldId id="369" r:id="rId27"/>
    <p:sldId id="385" r:id="rId28"/>
    <p:sldId id="386" r:id="rId29"/>
    <p:sldId id="387" r:id="rId30"/>
    <p:sldId id="389" r:id="rId31"/>
    <p:sldId id="405" r:id="rId32"/>
    <p:sldId id="390" r:id="rId33"/>
    <p:sldId id="391" r:id="rId34"/>
    <p:sldId id="393" r:id="rId35"/>
    <p:sldId id="410" r:id="rId36"/>
    <p:sldId id="394" r:id="rId37"/>
    <p:sldId id="400" r:id="rId38"/>
    <p:sldId id="396" r:id="rId39"/>
    <p:sldId id="397" r:id="rId40"/>
    <p:sldId id="409" r:id="rId41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80BFA01C-CD74-7845-B021-672224978863}">
          <p14:sldIdLst>
            <p14:sldId id="403"/>
            <p14:sldId id="341"/>
            <p14:sldId id="343"/>
            <p14:sldId id="344"/>
            <p14:sldId id="345"/>
            <p14:sldId id="348"/>
            <p14:sldId id="349"/>
            <p14:sldId id="351"/>
            <p14:sldId id="352"/>
            <p14:sldId id="353"/>
            <p14:sldId id="354"/>
            <p14:sldId id="355"/>
            <p14:sldId id="357"/>
            <p14:sldId id="356"/>
            <p14:sldId id="358"/>
            <p14:sldId id="359"/>
            <p14:sldId id="360"/>
            <p14:sldId id="361"/>
            <p14:sldId id="362"/>
            <p14:sldId id="407"/>
            <p14:sldId id="363"/>
            <p14:sldId id="364"/>
            <p14:sldId id="365"/>
            <p14:sldId id="366"/>
            <p14:sldId id="368"/>
            <p14:sldId id="369"/>
            <p14:sldId id="385"/>
            <p14:sldId id="386"/>
            <p14:sldId id="387"/>
            <p14:sldId id="389"/>
            <p14:sldId id="405"/>
            <p14:sldId id="390"/>
            <p14:sldId id="391"/>
            <p14:sldId id="393"/>
            <p14:sldId id="410"/>
            <p14:sldId id="394"/>
            <p14:sldId id="400"/>
            <p14:sldId id="396"/>
            <p14:sldId id="397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,Bart A.B." initials="SA" lastIdx="1" clrIdx="0">
    <p:extLst>
      <p:ext uri="{19B8F6BF-5375-455C-9EA6-DF929625EA0E}">
        <p15:presenceInfo xmlns:p15="http://schemas.microsoft.com/office/powerpoint/2012/main" userId="S-1-5-21-11087255-1466054374-1897138802-212157" providerId="AD"/>
      </p:ext>
    </p:extLst>
  </p:cmAuthor>
  <p:cmAuthor id="2" name="Bart" initials="B" lastIdx="1" clrIdx="1">
    <p:extLst>
      <p:ext uri="{19B8F6BF-5375-455C-9EA6-DF929625EA0E}">
        <p15:presenceInfo xmlns:p15="http://schemas.microsoft.com/office/powerpoint/2012/main" userId="Ba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66"/>
    <a:srgbClr val="E9EDF4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9" autoAdjust="0"/>
    <p:restoredTop sz="89964" autoAdjust="0"/>
  </p:normalViewPr>
  <p:slideViewPr>
    <p:cSldViewPr snapToGrid="0" snapToObjects="1">
      <p:cViewPr>
        <p:scale>
          <a:sx n="66" d="100"/>
          <a:sy n="66" d="100"/>
        </p:scale>
        <p:origin x="1290" y="4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046B-E3A6-4E43-9D24-8C38ABDF8202}" type="datetimeFigureOut">
              <a:t>18-3-2020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FB6-CBE2-1D40-B0FD-77D0D9479B87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5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47B21-E721-E94E-8C0A-F0532555091A}" type="datetimeFigureOut">
              <a:rPr lang="nl-NL" smtClean="0"/>
              <a:t>18-3-2020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ABE2E-621C-5C4E-A155-8FB9D216AC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60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Naast rotaties,</a:t>
            </a:r>
            <a:r>
              <a:rPr lang="nl-NL" baseline="0" dirty="0" smtClean="0"/>
              <a:t> ook vibraties. Beginnen simpel: </a:t>
            </a:r>
            <a:r>
              <a:rPr lang="nl-NL" baseline="0" dirty="0" err="1" smtClean="0"/>
              <a:t>diatomic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vibration</a:t>
            </a:r>
            <a:r>
              <a:rPr lang="nl-NL" baseline="0" dirty="0" smtClean="0"/>
              <a:t>, voldoet aan </a:t>
            </a:r>
            <a:r>
              <a:rPr lang="nl-NL" baseline="0" dirty="0" err="1" smtClean="0"/>
              <a:t>Hook’s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law</a:t>
            </a:r>
            <a:r>
              <a:rPr lang="nl-NL" baseline="0" dirty="0" smtClean="0"/>
              <a:t>. </a:t>
            </a:r>
          </a:p>
          <a:p>
            <a:r>
              <a:rPr lang="nl-NL" baseline="0" dirty="0" smtClean="0"/>
              <a:t>Vraag: hoe komen we er achter bij welke energieën de mag </a:t>
            </a:r>
            <a:r>
              <a:rPr lang="nl-NL" baseline="0" dirty="0" err="1" smtClean="0"/>
              <a:t>vibereren</a:t>
            </a:r>
            <a:r>
              <a:rPr lang="nl-NL" baseline="0" dirty="0" smtClean="0"/>
              <a:t>?</a:t>
            </a:r>
          </a:p>
          <a:p>
            <a:r>
              <a:rPr lang="nl-NL" baseline="0" dirty="0" smtClean="0"/>
              <a:t>Zal hij op elke mogelijke frequentie mogen </a:t>
            </a:r>
            <a:r>
              <a:rPr lang="nl-NL" baseline="0" dirty="0" err="1" smtClean="0"/>
              <a:t>viberereN</a:t>
            </a:r>
            <a:r>
              <a:rPr lang="nl-NL" baseline="0" dirty="0" smtClean="0"/>
              <a:t>? Dus wat verwachten we? (introductie kwantumgetal)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692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Verschil met harmonische oscillator wordt steeds groter</a:t>
            </a:r>
            <a:r>
              <a:rPr lang="nl-NL" baseline="0" dirty="0" smtClean="0"/>
              <a:t>  voor hogere </a:t>
            </a:r>
            <a:r>
              <a:rPr lang="nl-NL" baseline="0" dirty="0" err="1" smtClean="0"/>
              <a:t>energiën</a:t>
            </a:r>
            <a:r>
              <a:rPr lang="nl-NL" baseline="0" dirty="0" smtClean="0"/>
              <a:t>. Dat hoort ook zo te zijn (dieper in put lijkt meer op de harmonische oscillator), en je </a:t>
            </a:r>
            <a:r>
              <a:rPr lang="nl-NL" baseline="0" dirty="0" err="1" smtClean="0"/>
              <a:t>zietd</a:t>
            </a:r>
            <a:r>
              <a:rPr lang="nl-NL" baseline="0" dirty="0" smtClean="0"/>
              <a:t> at ook in de vergelijking (je neemt t kwadraat)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8752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06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Even flink wat tijd</a:t>
            </a:r>
            <a:r>
              <a:rPr lang="nl-NL" baseline="0" dirty="0" smtClean="0"/>
              <a:t> spenderen op laatste </a:t>
            </a:r>
            <a:r>
              <a:rPr lang="nl-NL" baseline="0" dirty="0" err="1" smtClean="0"/>
              <a:t>bullet</a:t>
            </a:r>
            <a:r>
              <a:rPr lang="nl-NL" baseline="0" dirty="0" smtClean="0"/>
              <a:t>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5287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Onmeetbaar in </a:t>
            </a:r>
            <a:r>
              <a:rPr lang="nl-NL" dirty="0" err="1" smtClean="0"/>
              <a:t>HCl</a:t>
            </a:r>
            <a:r>
              <a:rPr lang="nl-NL" baseline="0" dirty="0" smtClean="0"/>
              <a:t> en CO, zijn niet </a:t>
            </a:r>
            <a:r>
              <a:rPr lang="nl-NL" baseline="0" dirty="0" err="1" smtClean="0"/>
              <a:t>gepopuleerd</a:t>
            </a:r>
            <a:r>
              <a:rPr lang="nl-NL" baseline="0" dirty="0" smtClean="0"/>
              <a:t> bij kamertemperatuur (spendeer wat tijd aan). Zwaardere </a:t>
            </a:r>
            <a:r>
              <a:rPr lang="nl-NL" baseline="0" dirty="0" err="1" smtClean="0"/>
              <a:t>diatomsiche</a:t>
            </a:r>
            <a:r>
              <a:rPr lang="nl-NL" baseline="0" dirty="0" smtClean="0"/>
              <a:t> moleculen met v=0 vibratie bij enkele honderden golfgetallen kan wel meten.</a:t>
            </a:r>
          </a:p>
          <a:p>
            <a:r>
              <a:rPr lang="nl-NL" baseline="0" dirty="0" smtClean="0"/>
              <a:t>Highlight de toepassing.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859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Helemaal links: eerste</a:t>
            </a:r>
            <a:r>
              <a:rPr lang="nl-NL" baseline="0" dirty="0" smtClean="0"/>
              <a:t> hot band. Natuurlijk heel lage intensiteit. En íets lager dan </a:t>
            </a:r>
            <a:r>
              <a:rPr lang="nl-NL" baseline="0" dirty="0" err="1" smtClean="0"/>
              <a:t>fundamental</a:t>
            </a:r>
            <a:r>
              <a:rPr lang="nl-NL" baseline="0" dirty="0" smtClean="0"/>
              <a:t>. Daarna eerste </a:t>
            </a:r>
            <a:r>
              <a:rPr lang="nl-NL" baseline="0" dirty="0" err="1" smtClean="0"/>
              <a:t>overtone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veeeeel</a:t>
            </a:r>
            <a:r>
              <a:rPr lang="nl-NL" baseline="0" dirty="0" smtClean="0"/>
              <a:t> lagere intensiteit). Daarna tweede </a:t>
            </a:r>
            <a:r>
              <a:rPr lang="nl-NL" baseline="0" dirty="0" err="1" smtClean="0"/>
              <a:t>overtone</a:t>
            </a:r>
            <a:r>
              <a:rPr lang="nl-NL" baseline="0" dirty="0" smtClean="0"/>
              <a:t> ( ook weer </a:t>
            </a:r>
            <a:r>
              <a:rPr lang="nl-NL" baseline="0" dirty="0" err="1" smtClean="0"/>
              <a:t>veeeel</a:t>
            </a:r>
            <a:r>
              <a:rPr lang="nl-NL" baseline="0" dirty="0" smtClean="0"/>
              <a:t> lager).</a:t>
            </a:r>
          </a:p>
          <a:p>
            <a:r>
              <a:rPr lang="nl-NL" baseline="0" dirty="0" smtClean="0"/>
              <a:t>Hoe zou dit </a:t>
            </a:r>
            <a:r>
              <a:rPr lang="nl-NL" baseline="0" dirty="0" err="1" smtClean="0"/>
              <a:t>spctrum</a:t>
            </a:r>
            <a:r>
              <a:rPr lang="nl-NL" baseline="0" dirty="0" smtClean="0"/>
              <a:t> veranderen bij hogere t? Stap voor stap: hot band, </a:t>
            </a:r>
            <a:r>
              <a:rPr lang="nl-NL" baseline="0" dirty="0" err="1" smtClean="0"/>
              <a:t>fundamental</a:t>
            </a:r>
            <a:r>
              <a:rPr lang="nl-NL" baseline="0" dirty="0" smtClean="0"/>
              <a:t>, 1st </a:t>
            </a:r>
            <a:r>
              <a:rPr lang="nl-NL" baseline="0" dirty="0" err="1" smtClean="0"/>
              <a:t>overtone</a:t>
            </a:r>
            <a:r>
              <a:rPr lang="nl-NL" baseline="0" dirty="0" smtClean="0"/>
              <a:t>, 2nd </a:t>
            </a:r>
            <a:r>
              <a:rPr lang="nl-NL" baseline="0" dirty="0" err="1" smtClean="0"/>
              <a:t>overtone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4937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3</a:t>
            </a:r>
            <a:r>
              <a:rPr lang="nl-NL" baseline="30000" dirty="0" smtClean="0"/>
              <a:t>de</a:t>
            </a:r>
            <a:r>
              <a:rPr lang="nl-NL" dirty="0" smtClean="0"/>
              <a:t> </a:t>
            </a:r>
            <a:r>
              <a:rPr lang="nl-NL" dirty="0" err="1" smtClean="0"/>
              <a:t>bullet</a:t>
            </a:r>
            <a:r>
              <a:rPr lang="nl-NL" dirty="0" smtClean="0"/>
              <a:t>: daar gaan we wat meer tijd aan besteden. Dat MOET, </a:t>
            </a:r>
            <a:r>
              <a:rPr lang="nl-NL" dirty="0" err="1" smtClean="0"/>
              <a:t>adners</a:t>
            </a:r>
            <a:r>
              <a:rPr lang="nl-NL" dirty="0" smtClean="0"/>
              <a:t> is </a:t>
            </a:r>
            <a:r>
              <a:rPr lang="nl-NL" dirty="0" err="1" smtClean="0"/>
              <a:t>angular</a:t>
            </a:r>
            <a:r>
              <a:rPr lang="nl-NL" dirty="0" smtClean="0"/>
              <a:t> momentum niet behouden.</a:t>
            </a:r>
            <a:r>
              <a:rPr lang="nl-NL" baseline="0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6318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Als je die twee nummers</a:t>
            </a:r>
            <a:r>
              <a:rPr lang="nl-NL" baseline="0" dirty="0" smtClean="0"/>
              <a:t> hebt, weet je hoeveel </a:t>
            </a:r>
            <a:r>
              <a:rPr lang="nl-NL" baseline="0" dirty="0" err="1" smtClean="0"/>
              <a:t>rotatienergie</a:t>
            </a:r>
            <a:r>
              <a:rPr lang="nl-NL" baseline="0" dirty="0" smtClean="0"/>
              <a:t> die heft, en hoeveel vibratie energie die heeft . Totale energie : gewoon bij elkaar optellen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824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Pijl: om aan te geven groot</a:t>
            </a:r>
            <a:r>
              <a:rPr lang="nl-NL" baseline="0" dirty="0" smtClean="0"/>
              <a:t> gat tussen vibratie </a:t>
            </a:r>
            <a:r>
              <a:rPr lang="nl-NL" baseline="0" dirty="0" err="1" smtClean="0"/>
              <a:t>energiën</a:t>
            </a:r>
            <a:r>
              <a:rPr lang="nl-NL" baseline="0" dirty="0" smtClean="0"/>
              <a:t>. Vierkant aangegeven twee vibratie </a:t>
            </a:r>
            <a:r>
              <a:rPr lang="nl-NL" baseline="0" dirty="0" err="1" smtClean="0"/>
              <a:t>inergieën</a:t>
            </a:r>
            <a:r>
              <a:rPr lang="nl-NL" baseline="0" dirty="0" smtClean="0"/>
              <a:t>, ½ v en 3/2 v. Cirkel om aan te geven dat in verschillende vibratie levels, hebben ze (ongeveer) dezelfde vibratie.</a:t>
            </a:r>
            <a:endParaRPr lang="nl-NL" dirty="0" smtClean="0"/>
          </a:p>
          <a:p>
            <a:r>
              <a:rPr lang="nl-NL" dirty="0" err="1" smtClean="0"/>
              <a:t>Vibratieenergie</a:t>
            </a:r>
            <a:r>
              <a:rPr lang="nl-NL" dirty="0" smtClean="0"/>
              <a:t> verandert íets. Bondlengte wordt langer bij hogere vibratie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energiën</a:t>
            </a:r>
            <a:r>
              <a:rPr lang="nl-NL" baseline="0" dirty="0" smtClean="0"/>
              <a:t>, dus de rotatie </a:t>
            </a:r>
            <a:r>
              <a:rPr lang="nl-NL" baseline="0" dirty="0" err="1" smtClean="0"/>
              <a:t>cosntatie</a:t>
            </a:r>
            <a:r>
              <a:rPr lang="nl-NL" baseline="0" dirty="0" smtClean="0"/>
              <a:t> iets hoger, </a:t>
            </a:r>
            <a:r>
              <a:rPr lang="nl-NL" baseline="0" dirty="0" err="1" smtClean="0"/>
              <a:t>rotatieenrgie</a:t>
            </a:r>
            <a:r>
              <a:rPr lang="nl-NL" baseline="0" dirty="0" smtClean="0"/>
              <a:t> proportioneel tot rotatie constante..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59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240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Derde </a:t>
            </a:r>
            <a:r>
              <a:rPr lang="nl-NL" dirty="0" err="1" smtClean="0"/>
              <a:t>bullet</a:t>
            </a:r>
            <a:r>
              <a:rPr lang="nl-NL" dirty="0" smtClean="0"/>
              <a:t>:</a:t>
            </a:r>
            <a:r>
              <a:rPr lang="nl-NL" baseline="0" dirty="0" smtClean="0"/>
              <a:t> doe maar op bord.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807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Eerste regel:</a:t>
            </a:r>
            <a:r>
              <a:rPr lang="nl-NL" baseline="0" dirty="0" smtClean="0"/>
              <a:t> allen statement. Heteronucleair wel. Maar hoe ziet het er uit? CO in een oplosmiddel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7136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9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Gecentreerd</a:t>
            </a:r>
            <a:r>
              <a:rPr lang="nl-NL" baseline="0" dirty="0" smtClean="0"/>
              <a:t> bij iets lagere frequentie in vergelijking met in een oplossing</a:t>
            </a:r>
          </a:p>
          <a:p>
            <a:r>
              <a:rPr lang="nl-NL" baseline="0" dirty="0" smtClean="0"/>
              <a:t>Als word gevraagd: nog spectrum door </a:t>
            </a:r>
            <a:r>
              <a:rPr lang="nl-NL" baseline="0" dirty="0" err="1" smtClean="0"/>
              <a:t>isotooop</a:t>
            </a:r>
            <a:r>
              <a:rPr lang="nl-NL" baseline="0" dirty="0" smtClean="0"/>
              <a:t> 13C.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03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Laatste </a:t>
            </a:r>
            <a:r>
              <a:rPr lang="nl-NL" dirty="0" err="1" smtClean="0"/>
              <a:t>bullet</a:t>
            </a:r>
            <a:r>
              <a:rPr lang="nl-NL" dirty="0" smtClean="0"/>
              <a:t> aan klas vragen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025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Oftewel hoe dieper die potentiaal put, hoe beter parabool.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011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Formule</a:t>
            </a:r>
            <a:r>
              <a:rPr lang="nl-NL" baseline="0" dirty="0" smtClean="0"/>
              <a:t> omcirkeld want belangrijk bij opdracht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829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Laten zien in </a:t>
            </a:r>
            <a:r>
              <a:rPr lang="nl-NL" dirty="0" err="1" smtClean="0"/>
              <a:t>molcalc</a:t>
            </a:r>
            <a:r>
              <a:rPr lang="nl-NL" dirty="0" smtClean="0"/>
              <a:t>?</a:t>
            </a:r>
          </a:p>
          <a:p>
            <a:r>
              <a:rPr lang="nl-NL" dirty="0" smtClean="0"/>
              <a:t>CO2 verwarmt de aarde, MOET dus infrarood absorberen!! Maar heeft</a:t>
            </a:r>
            <a:r>
              <a:rPr lang="nl-NL" baseline="0" dirty="0" smtClean="0"/>
              <a:t> geen dipool? Hoe kan?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2006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Wat is hier getekend de transmissie of de absorptie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91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NOGE E NKEER DISSOCIATIE</a:t>
            </a:r>
            <a:r>
              <a:rPr lang="nl-NL" baseline="0" dirty="0" smtClean="0"/>
              <a:t> ENERGIE EN EQUILIBRIUM BOND LENGTH benoemen.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927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D2B493-C1EE-714C-B8A9-F38F4D8CE6E7}" type="datetimeFigureOut">
              <a:rPr lang="nl-NL" smtClean="0"/>
              <a:t>18-3-2020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F3BC6476-EA18-C04A-BD06-B622CA55CE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" y="2029"/>
            <a:ext cx="9134075" cy="5139439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492468" y="4630341"/>
            <a:ext cx="636611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046189" y="4641986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1A7FFB-7E9A-E347-8F80-8E2C647B3625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2468" y="1400775"/>
            <a:ext cx="7383518" cy="8572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221509"/>
            <a:ext cx="7383518" cy="2192807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" y="2029"/>
            <a:ext cx="9134075" cy="513944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76400" y="4630341"/>
            <a:ext cx="6182182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7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‹nr.›</a:t>
            </a:fld>
            <a:endParaRPr lang="nl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676400" y="1204346"/>
            <a:ext cx="7199586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676400" y="2107096"/>
            <a:ext cx="7199586" cy="2447865"/>
          </a:xfrm>
        </p:spPr>
        <p:txBody>
          <a:bodyPr/>
          <a:lstStyle>
            <a:lvl1pPr algn="r">
              <a:defRPr sz="2400">
                <a:latin typeface="Arial"/>
                <a:cs typeface="Arial"/>
              </a:defRPr>
            </a:lvl1pPr>
            <a:lvl2pPr algn="r"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" y="2030"/>
            <a:ext cx="9134076" cy="513944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Titel van presentatie, </a:t>
            </a:r>
            <a:r>
              <a:rPr lang="nl-NL" dirty="0" err="1" smtClean="0"/>
              <a:t>Arial</a:t>
            </a:r>
            <a:r>
              <a:rPr lang="nl-NL" dirty="0" smtClean="0"/>
              <a:t> 32pt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5" r:id="rId2"/>
    <p:sldLayoutId id="2147483826" r:id="rId3"/>
    <p:sldLayoutId id="2147483830" r:id="rId4"/>
    <p:sldLayoutId id="2147483833" r:id="rId5"/>
    <p:sldLayoutId id="2147483832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2.png"/><Relationship Id="rId4" Type="http://schemas.openxmlformats.org/officeDocument/2006/relationships/video" Target="../media/media2.mp4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2.png"/><Relationship Id="rId4" Type="http://schemas.openxmlformats.org/officeDocument/2006/relationships/video" Target="../media/media2.mp4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/>
          <p:cNvGrpSpPr/>
          <p:nvPr/>
        </p:nvGrpSpPr>
        <p:grpSpPr>
          <a:xfrm>
            <a:off x="6291574" y="1563075"/>
            <a:ext cx="1881352" cy="2270235"/>
            <a:chOff x="6344127" y="1563075"/>
            <a:chExt cx="1881352" cy="2270235"/>
          </a:xfrm>
        </p:grpSpPr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3150" y="1659861"/>
              <a:ext cx="1523306" cy="1929520"/>
            </a:xfrm>
            <a:prstGeom prst="rect">
              <a:avLst/>
            </a:prstGeom>
          </p:spPr>
        </p:pic>
        <p:sp>
          <p:nvSpPr>
            <p:cNvPr id="9" name="Rechthoek 8"/>
            <p:cNvSpPr/>
            <p:nvPr/>
          </p:nvSpPr>
          <p:spPr>
            <a:xfrm>
              <a:off x="6344127" y="1563075"/>
              <a:ext cx="1881352" cy="2270235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40145" y="1400775"/>
            <a:ext cx="7383518" cy="857250"/>
          </a:xfrm>
        </p:spPr>
        <p:txBody>
          <a:bodyPr/>
          <a:lstStyle/>
          <a:p>
            <a:r>
              <a:rPr lang="nl-NL" dirty="0" smtClean="0"/>
              <a:t>#MolFys2020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-40145" y="2221509"/>
            <a:ext cx="7383518" cy="2192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Technische Natuurkunde</a:t>
            </a:r>
          </a:p>
          <a:p>
            <a:pPr marL="0" indent="0">
              <a:buNone/>
            </a:pPr>
            <a:r>
              <a:rPr lang="nl-NL" sz="1800" dirty="0" smtClean="0"/>
              <a:t>Week 5</a:t>
            </a:r>
            <a:endParaRPr lang="nl-NL" sz="1800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sz="1400" dirty="0" smtClean="0"/>
              <a:t>Docent: Bart Smit</a:t>
            </a:r>
            <a:endParaRPr lang="nl-NL" sz="1400" dirty="0"/>
          </a:p>
        </p:txBody>
      </p:sp>
      <p:pic>
        <p:nvPicPr>
          <p:cNvPr id="11" name="Tijdelijke aanduiding voor inhou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89" y="0"/>
            <a:ext cx="5077697" cy="52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06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Harmonische oscillator </a:t>
            </a:r>
            <a:r>
              <a:rPr lang="nl-NL" dirty="0" err="1" smtClean="0"/>
              <a:t>vs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vibratie potentiaalcurve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771464"/>
            <a:ext cx="8229600" cy="3926266"/>
          </a:xfrm>
        </p:spPr>
        <p:txBody>
          <a:bodyPr>
            <a:normAutofit/>
          </a:bodyPr>
          <a:lstStyle/>
          <a:p>
            <a:r>
              <a:rPr lang="nl-NL" sz="1800" dirty="0" smtClean="0"/>
              <a:t>Het model dat tot één spectraallijn leidt</a:t>
            </a:r>
            <a:br>
              <a:rPr lang="nl-NL" sz="1800" dirty="0" smtClean="0"/>
            </a:br>
            <a:r>
              <a:rPr lang="nl-NL" sz="1800" dirty="0" smtClean="0"/>
              <a:t>vereenvoudigd de potentiaalcurve tot</a:t>
            </a:r>
            <a:br>
              <a:rPr lang="nl-NL" sz="1800" dirty="0" smtClean="0"/>
            </a:br>
            <a:r>
              <a:rPr lang="nl-NL" sz="1800" dirty="0" smtClean="0"/>
              <a:t>een parabool</a:t>
            </a:r>
          </a:p>
          <a:p>
            <a:r>
              <a:rPr lang="nl-NL" sz="1800" dirty="0" smtClean="0"/>
              <a:t>Dit klopt niet: bij grotere afstanden </a:t>
            </a:r>
            <a:br>
              <a:rPr lang="nl-NL" sz="1800" dirty="0" smtClean="0"/>
            </a:br>
            <a:r>
              <a:rPr lang="nl-NL" sz="1800" dirty="0" smtClean="0"/>
              <a:t>breekt bond: potentiele energie wordt 0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r>
              <a:rPr lang="nl-NL" sz="1800" dirty="0" smtClean="0"/>
              <a:t>Oftewel: </a:t>
            </a:r>
            <a:r>
              <a:rPr lang="nl-NL" sz="1800" dirty="0" err="1" smtClean="0"/>
              <a:t>anharmonische</a:t>
            </a:r>
            <a:r>
              <a:rPr lang="nl-NL" sz="1800" dirty="0" smtClean="0"/>
              <a:t> oscillator moet</a:t>
            </a:r>
            <a:br>
              <a:rPr lang="nl-NL" sz="1800" dirty="0" smtClean="0"/>
            </a:br>
            <a:r>
              <a:rPr lang="nl-NL" sz="1800" dirty="0" err="1" smtClean="0"/>
              <a:t>geintroduceerd</a:t>
            </a:r>
            <a:r>
              <a:rPr lang="nl-NL" sz="1800" dirty="0" smtClean="0"/>
              <a:t> worden.</a:t>
            </a:r>
          </a:p>
          <a:p>
            <a:r>
              <a:rPr lang="nl-NL" sz="1800" dirty="0" smtClean="0"/>
              <a:t>r</a:t>
            </a:r>
            <a:r>
              <a:rPr lang="nl-NL" sz="1800" baseline="-25000" dirty="0" smtClean="0"/>
              <a:t>e</a:t>
            </a:r>
            <a:r>
              <a:rPr lang="nl-NL" sz="1800" dirty="0" smtClean="0"/>
              <a:t> is de equilibrium bondlengte, D</a:t>
            </a:r>
            <a:r>
              <a:rPr lang="nl-NL" sz="1800" baseline="-25000" dirty="0" smtClean="0"/>
              <a:t>e</a:t>
            </a:r>
            <a:r>
              <a:rPr lang="nl-NL" sz="1800" dirty="0" smtClean="0"/>
              <a:t> </a:t>
            </a:r>
            <a:r>
              <a:rPr lang="nl-NL" sz="1800" dirty="0" err="1" smtClean="0"/>
              <a:t>dissociation</a:t>
            </a:r>
            <a:r>
              <a:rPr lang="nl-NL" sz="1800" dirty="0" smtClean="0"/>
              <a:t> energy. Kan niet gemeten worden, bij v=0 niet onderin potentiaal curve!</a:t>
            </a:r>
            <a:endParaRPr lang="nl-NL" sz="1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24" y="2247892"/>
            <a:ext cx="2347436" cy="77399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86" y="1506581"/>
            <a:ext cx="3755710" cy="244243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F5D5348-4F5F-4317-A6B4-EA40602FE661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76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Anharmonische</a:t>
            </a:r>
            <a:r>
              <a:rPr lang="nl-NL" dirty="0" smtClean="0"/>
              <a:t> oscillator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04" y="3042423"/>
            <a:ext cx="4942376" cy="639509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71849"/>
          </a:xfrm>
        </p:spPr>
        <p:txBody>
          <a:bodyPr>
            <a:normAutofit/>
          </a:bodyPr>
          <a:lstStyle/>
          <a:p>
            <a:r>
              <a:rPr lang="nl-NL" sz="1800" dirty="0" smtClean="0"/>
              <a:t>Een redelijk makkelijke functie (“Morse </a:t>
            </a:r>
            <a:r>
              <a:rPr lang="nl-NL" sz="1800" dirty="0" err="1" smtClean="0"/>
              <a:t>function</a:t>
            </a:r>
            <a:r>
              <a:rPr lang="nl-NL" sz="1800" dirty="0" smtClean="0"/>
              <a:t>”) wordt gebruikt die meer op de potentiaalcurve lijkt. </a:t>
            </a:r>
          </a:p>
          <a:p>
            <a:r>
              <a:rPr lang="nl-NL" sz="1800" dirty="0" smtClean="0"/>
              <a:t>Morse </a:t>
            </a:r>
            <a:r>
              <a:rPr lang="nl-NL" sz="1800" dirty="0" err="1" smtClean="0"/>
              <a:t>function</a:t>
            </a:r>
            <a:r>
              <a:rPr lang="nl-NL" sz="1800" dirty="0" smtClean="0"/>
              <a:t> als potentiaal: oplossingen van Schrödinger vergelijking.</a:t>
            </a:r>
          </a:p>
          <a:p>
            <a:endParaRPr lang="nl-NL" sz="1800" dirty="0"/>
          </a:p>
          <a:p>
            <a:endParaRPr lang="nl-NL" sz="1800" dirty="0" smtClean="0"/>
          </a:p>
          <a:p>
            <a:r>
              <a:rPr lang="nl-NL" sz="1800" dirty="0" smtClean="0"/>
              <a:t>De energie eigenwaarden: </a:t>
            </a:r>
          </a:p>
          <a:p>
            <a:endParaRPr lang="nl-NL" sz="1800" dirty="0"/>
          </a:p>
          <a:p>
            <a:endParaRPr lang="nl-NL" sz="1800" dirty="0" smtClean="0"/>
          </a:p>
          <a:p>
            <a:r>
              <a:rPr lang="nl-NL" sz="1800" dirty="0" smtClean="0"/>
              <a:t>Kleine perturbatie door afwijking </a:t>
            </a:r>
            <a:r>
              <a:rPr lang="nl-NL" sz="1800" dirty="0" err="1" smtClean="0"/>
              <a:t>harmoniciteit</a:t>
            </a:r>
            <a:r>
              <a:rPr lang="nl-NL" sz="1800" dirty="0" smtClean="0"/>
              <a:t>. </a:t>
            </a:r>
            <a:r>
              <a:rPr lang="nl-NL" sz="1800" i="1" dirty="0" err="1" smtClean="0"/>
              <a:t>x</a:t>
            </a:r>
            <a:r>
              <a:rPr lang="nl-NL" sz="1800" baseline="-25000" dirty="0" err="1" smtClean="0"/>
              <a:t>e</a:t>
            </a:r>
            <a:r>
              <a:rPr lang="nl-NL" sz="1800" dirty="0" smtClean="0"/>
              <a:t> </a:t>
            </a:r>
            <a:r>
              <a:rPr lang="nl-NL" sz="1800" dirty="0" err="1" smtClean="0"/>
              <a:t>anharmonicity</a:t>
            </a:r>
            <a:r>
              <a:rPr lang="nl-NL" sz="1800" dirty="0" smtClean="0"/>
              <a:t> constant.</a:t>
            </a:r>
            <a:br>
              <a:rPr lang="nl-NL" sz="1800" dirty="0" smtClean="0"/>
            </a:br>
            <a:r>
              <a:rPr lang="nl-NL" sz="1800" dirty="0" smtClean="0"/>
              <a:t>Dichtbij v=0 </a:t>
            </a:r>
            <a:r>
              <a:rPr lang="nl-NL" sz="1800" u="sng" dirty="0" smtClean="0"/>
              <a:t>moet</a:t>
            </a:r>
            <a:r>
              <a:rPr lang="nl-NL" sz="1800" dirty="0" smtClean="0"/>
              <a:t> dit verwaarloosbaar zijn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38" y="2093882"/>
            <a:ext cx="2498195" cy="62645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2845330" y="2195656"/>
            <a:ext cx="526520" cy="4229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572000" y="2174988"/>
            <a:ext cx="198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/>
              <a:t>Morse </a:t>
            </a:r>
            <a:r>
              <a:rPr lang="nl-NL" sz="1400" dirty="0" err="1" smtClean="0"/>
              <a:t>function</a:t>
            </a:r>
            <a:r>
              <a:rPr lang="nl-NL" sz="1400" dirty="0" smtClean="0"/>
              <a:t> invullen</a:t>
            </a:r>
            <a:endParaRPr lang="nl-NL" sz="1400" dirty="0"/>
          </a:p>
        </p:txBody>
      </p:sp>
      <p:cxnSp>
        <p:nvCxnSpPr>
          <p:cNvPr id="10" name="Gekromde verbindingslijn 9"/>
          <p:cNvCxnSpPr/>
          <p:nvPr/>
        </p:nvCxnSpPr>
        <p:spPr>
          <a:xfrm rot="10800000">
            <a:off x="3521316" y="2196752"/>
            <a:ext cx="1059627" cy="1235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hoek 11"/>
          <p:cNvSpPr/>
          <p:nvPr/>
        </p:nvSpPr>
        <p:spPr>
          <a:xfrm>
            <a:off x="3097530" y="3111003"/>
            <a:ext cx="1048333" cy="42086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met pijl 13"/>
          <p:cNvCxnSpPr/>
          <p:nvPr/>
        </p:nvCxnSpPr>
        <p:spPr>
          <a:xfrm flipH="1">
            <a:off x="1520190" y="3531870"/>
            <a:ext cx="1577340" cy="32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hoek 6"/>
          <p:cNvSpPr/>
          <p:nvPr/>
        </p:nvSpPr>
        <p:spPr>
          <a:xfrm>
            <a:off x="1328239" y="3120168"/>
            <a:ext cx="5298077" cy="700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4414131" y="2785680"/>
            <a:ext cx="2618143" cy="700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8FEEC8-CFE4-4B6C-ABF1-BD2BE181C2D3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049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7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06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Energielevels harmonische </a:t>
            </a:r>
            <a:r>
              <a:rPr lang="nl-NL" dirty="0" err="1" smtClean="0"/>
              <a:t>vs</a:t>
            </a:r>
            <a:r>
              <a:rPr lang="nl-NL" dirty="0" smtClean="0"/>
              <a:t> </a:t>
            </a:r>
            <a:r>
              <a:rPr lang="nl-NL" dirty="0" err="1" smtClean="0"/>
              <a:t>anharmonische</a:t>
            </a:r>
            <a:r>
              <a:rPr lang="nl-NL" dirty="0" smtClean="0"/>
              <a:t> oscillator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781175"/>
            <a:ext cx="8963025" cy="33623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r="43748"/>
          <a:stretch/>
        </p:blipFill>
        <p:spPr>
          <a:xfrm>
            <a:off x="5369389" y="1244599"/>
            <a:ext cx="2780201" cy="63950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/>
          <a:srcRect t="25607" r="55786" b="22441"/>
          <a:stretch/>
        </p:blipFill>
        <p:spPr>
          <a:xfrm>
            <a:off x="908684" y="1289618"/>
            <a:ext cx="1762432" cy="45720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017270" y="920286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Harmonisch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844540" y="924096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Anharmonisch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181927" y="4674870"/>
            <a:ext cx="4208145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181927" y="3728720"/>
            <a:ext cx="4208145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181927" y="2743901"/>
            <a:ext cx="4208145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/>
          <p:cNvSpPr/>
          <p:nvPr/>
        </p:nvSpPr>
        <p:spPr>
          <a:xfrm>
            <a:off x="253914" y="1880236"/>
            <a:ext cx="4208145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4462059" y="4674870"/>
            <a:ext cx="4567641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4390072" y="3785936"/>
            <a:ext cx="4567641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4483215" y="2951612"/>
            <a:ext cx="4567641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/>
          <p:cNvSpPr/>
          <p:nvPr/>
        </p:nvSpPr>
        <p:spPr>
          <a:xfrm>
            <a:off x="4475668" y="2086742"/>
            <a:ext cx="4567641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431C529-DA2F-4E7A-8EE2-85A6CC6FDE67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3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06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Energielevels harmonische </a:t>
            </a:r>
            <a:r>
              <a:rPr lang="nl-NL" dirty="0" err="1" smtClean="0"/>
              <a:t>vs</a:t>
            </a:r>
            <a:r>
              <a:rPr lang="nl-NL" dirty="0" smtClean="0"/>
              <a:t> </a:t>
            </a:r>
            <a:r>
              <a:rPr lang="nl-NL" dirty="0" err="1" smtClean="0"/>
              <a:t>anharmonische</a:t>
            </a:r>
            <a:r>
              <a:rPr lang="nl-NL" dirty="0" smtClean="0"/>
              <a:t> oscillator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017270" y="920286"/>
            <a:ext cx="321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Harmonisch: energielevels allemaal dezelfde afstand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269230" y="924096"/>
            <a:ext cx="31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Anharmonisch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: afstand neemt af bij hogere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energiën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30" y="1721104"/>
            <a:ext cx="3669982" cy="2546209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12037"/>
            <a:ext cx="3363831" cy="1964342"/>
          </a:xfrm>
          <a:prstGeom prst="rect">
            <a:avLst/>
          </a:prstGeom>
        </p:spPr>
      </p:pic>
      <p:sp>
        <p:nvSpPr>
          <p:cNvPr id="4" name="Pijl-rechts 3"/>
          <p:cNvSpPr/>
          <p:nvPr/>
        </p:nvSpPr>
        <p:spPr>
          <a:xfrm>
            <a:off x="4229100" y="2663190"/>
            <a:ext cx="720090" cy="8229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E98BB38-F11C-499B-9DE9-866ED7231438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02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59" y="1920240"/>
            <a:ext cx="4727775" cy="32013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7541" y="-1079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Bondlengte voor verschillende vibratie energieën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765811"/>
            <a:ext cx="8229600" cy="1291589"/>
          </a:xfrm>
        </p:spPr>
        <p:txBody>
          <a:bodyPr>
            <a:normAutofit fontScale="92500" lnSpcReduction="20000"/>
          </a:bodyPr>
          <a:lstStyle/>
          <a:p>
            <a:r>
              <a:rPr lang="nl-NL" sz="1800" dirty="0" smtClean="0"/>
              <a:t>Vraag: gaat het molecuul sneller trillen voor hogere vibratie energieën?</a:t>
            </a:r>
          </a:p>
          <a:p>
            <a:r>
              <a:rPr lang="nl-NL" sz="1800" dirty="0" smtClean="0"/>
              <a:t>De equilibrium bond lengte zit precies tussen maximale extensie en compressie in. Potentiaalcurve geeft maximum compressie en extensie aan</a:t>
            </a:r>
          </a:p>
          <a:p>
            <a:r>
              <a:rPr lang="nl-NL" sz="1800" dirty="0" smtClean="0"/>
              <a:t>Frequentie van vibratie voor elke energie (bijna) zelfde, energie hoger doordat bondlengte langer wordt</a:t>
            </a:r>
            <a:endParaRPr lang="nl-NL" sz="1800" dirty="0"/>
          </a:p>
        </p:txBody>
      </p:sp>
      <p:sp>
        <p:nvSpPr>
          <p:cNvPr id="5" name="Ovaal 4"/>
          <p:cNvSpPr/>
          <p:nvPr/>
        </p:nvSpPr>
        <p:spPr>
          <a:xfrm>
            <a:off x="3475971" y="4673647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/>
          <p:cNvSpPr/>
          <p:nvPr/>
        </p:nvSpPr>
        <p:spPr>
          <a:xfrm>
            <a:off x="3514067" y="4264068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/>
          <p:cNvSpPr/>
          <p:nvPr/>
        </p:nvSpPr>
        <p:spPr>
          <a:xfrm>
            <a:off x="3580013" y="3892593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/>
          <p:cNvSpPr/>
          <p:nvPr/>
        </p:nvSpPr>
        <p:spPr>
          <a:xfrm>
            <a:off x="3637266" y="3549814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3716594" y="3302115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/>
          <p:cNvSpPr/>
          <p:nvPr/>
        </p:nvSpPr>
        <p:spPr>
          <a:xfrm>
            <a:off x="3824566" y="3091520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3934383" y="2979899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/>
          <p:cNvSpPr/>
          <p:nvPr/>
        </p:nvSpPr>
        <p:spPr>
          <a:xfrm>
            <a:off x="4048963" y="2896856"/>
            <a:ext cx="79329" cy="79329"/>
          </a:xfrm>
          <a:prstGeom prst="ellipse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CECCC1B-68F0-49A3-A9D6-60F492022056}" type="slidenum">
              <a:rPr lang="nl-NL" smtClean="0"/>
              <a:t>14</a:t>
            </a:fld>
            <a:endParaRPr lang="nl-NL" dirty="0"/>
          </a:p>
        </p:txBody>
      </p:sp>
      <p:sp>
        <p:nvSpPr>
          <p:cNvPr id="14" name="Rechthoek 13"/>
          <p:cNvSpPr/>
          <p:nvPr/>
        </p:nvSpPr>
        <p:spPr>
          <a:xfrm>
            <a:off x="209320" y="1057619"/>
            <a:ext cx="8934680" cy="232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2060154" y="1210019"/>
            <a:ext cx="4862180" cy="3933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95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Effecten van </a:t>
            </a:r>
            <a:r>
              <a:rPr lang="nl-NL" dirty="0" err="1" smtClean="0"/>
              <a:t>anharmoniciteit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440429"/>
          </a:xfrm>
        </p:spPr>
        <p:txBody>
          <a:bodyPr>
            <a:normAutofit/>
          </a:bodyPr>
          <a:lstStyle/>
          <a:p>
            <a:r>
              <a:rPr lang="nl-NL" sz="1800" dirty="0" smtClean="0"/>
              <a:t>Verschuiving in energielevels</a:t>
            </a:r>
          </a:p>
          <a:p>
            <a:r>
              <a:rPr lang="nl-NL" sz="1800" dirty="0"/>
              <a:t>Selectieregel </a:t>
            </a:r>
            <a:r>
              <a:rPr lang="el-GR" sz="1800" dirty="0"/>
              <a:t>Δ</a:t>
            </a:r>
            <a:r>
              <a:rPr lang="nl-NL" sz="1800" dirty="0"/>
              <a:t>v = ±1 geldt niet meer, de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‘</a:t>
            </a:r>
            <a:r>
              <a:rPr lang="nl-NL" sz="1800" dirty="0"/>
              <a:t>verboden transities’ van </a:t>
            </a:r>
            <a:r>
              <a:rPr lang="el-GR" sz="1800" dirty="0"/>
              <a:t>Δ</a:t>
            </a:r>
            <a:r>
              <a:rPr lang="nl-NL" sz="1800" dirty="0"/>
              <a:t>v = ±2, 3, </a:t>
            </a:r>
            <a:r>
              <a:rPr lang="nl-NL" sz="1800" dirty="0" err="1"/>
              <a:t>etc</a:t>
            </a:r>
            <a:r>
              <a:rPr lang="nl-NL" sz="1800" dirty="0"/>
              <a:t>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wel </a:t>
            </a:r>
            <a:r>
              <a:rPr lang="nl-NL" sz="1800" dirty="0"/>
              <a:t>onwaarschijnlijker (door kleine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perturbatie</a:t>
            </a:r>
            <a:r>
              <a:rPr lang="nl-NL" sz="1800" dirty="0"/>
              <a:t>).</a:t>
            </a:r>
          </a:p>
          <a:p>
            <a:r>
              <a:rPr lang="nl-NL" sz="1800" dirty="0" smtClean="0"/>
              <a:t>Dit leidt tot meer spectraallijnen in een </a:t>
            </a:r>
            <a:br>
              <a:rPr lang="nl-NL" sz="1800" dirty="0" smtClean="0"/>
            </a:br>
            <a:r>
              <a:rPr lang="nl-NL" sz="1800" dirty="0" smtClean="0"/>
              <a:t>spectrum</a:t>
            </a:r>
          </a:p>
          <a:p>
            <a:r>
              <a:rPr lang="nl-NL" sz="1800" dirty="0" smtClean="0"/>
              <a:t>1st </a:t>
            </a:r>
            <a:r>
              <a:rPr lang="nl-NL" sz="1800" dirty="0" err="1" smtClean="0"/>
              <a:t>overtone</a:t>
            </a:r>
            <a:r>
              <a:rPr lang="nl-NL" sz="1800" dirty="0" smtClean="0"/>
              <a:t> iets lager dan 2x frequentie</a:t>
            </a:r>
            <a:br>
              <a:rPr lang="nl-NL" sz="1800" dirty="0" smtClean="0"/>
            </a:br>
            <a:r>
              <a:rPr lang="nl-NL" sz="1800" dirty="0" err="1" smtClean="0"/>
              <a:t>fundamental</a:t>
            </a:r>
            <a:r>
              <a:rPr lang="nl-NL" sz="1800" dirty="0" smtClean="0"/>
              <a:t> band, frequentie 2nd </a:t>
            </a:r>
            <a:r>
              <a:rPr lang="nl-NL" sz="1800" dirty="0" err="1" smtClean="0"/>
              <a:t>overtone</a:t>
            </a:r>
            <a:r>
              <a:rPr lang="nl-NL" sz="1800" dirty="0" smtClean="0"/>
              <a:t> </a:t>
            </a:r>
            <a:br>
              <a:rPr lang="nl-NL" sz="1800" dirty="0" smtClean="0"/>
            </a:br>
            <a:r>
              <a:rPr lang="nl-NL" sz="1800" dirty="0" smtClean="0"/>
              <a:t>weer nog iets kleiner dan 3x fund. band, etc.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810" y="1289885"/>
            <a:ext cx="3665220" cy="2614412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ACB1C5-F673-4BD1-A99C-461B1FEC1BE0}" type="slidenum">
              <a:rPr lang="nl-NL" smtClean="0"/>
              <a:t>15</a:t>
            </a:fld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2159306" y="3316077"/>
            <a:ext cx="1035586" cy="319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441372" y="3904297"/>
            <a:ext cx="1984873" cy="319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88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635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Fundamental</a:t>
            </a:r>
            <a:r>
              <a:rPr lang="nl-NL" dirty="0" smtClean="0"/>
              <a:t> band, hot band, </a:t>
            </a:r>
            <a:r>
              <a:rPr lang="nl-NL" dirty="0" err="1" smtClean="0"/>
              <a:t>overtones</a:t>
            </a:r>
            <a:r>
              <a:rPr lang="nl-NL" dirty="0" smtClean="0"/>
              <a:t> en temperatuur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590" y="914400"/>
            <a:ext cx="8229600" cy="3829049"/>
          </a:xfrm>
        </p:spPr>
        <p:txBody>
          <a:bodyPr>
            <a:normAutofit/>
          </a:bodyPr>
          <a:lstStyle/>
          <a:p>
            <a:r>
              <a:rPr lang="nl-NL" sz="1800" dirty="0" smtClean="0"/>
              <a:t>De v=0 staat heeft de hoogste populatie</a:t>
            </a:r>
          </a:p>
          <a:p>
            <a:r>
              <a:rPr lang="nl-NL" sz="1800" dirty="0" err="1" smtClean="0"/>
              <a:t>Fundamentale</a:t>
            </a:r>
            <a:r>
              <a:rPr lang="nl-NL" sz="1800" dirty="0" smtClean="0"/>
              <a:t> band veel hogere intensiteit </a:t>
            </a:r>
            <a:br>
              <a:rPr lang="nl-NL" sz="1800" dirty="0" smtClean="0"/>
            </a:br>
            <a:r>
              <a:rPr lang="nl-NL" sz="1800" dirty="0" smtClean="0"/>
              <a:t>dan 1</a:t>
            </a:r>
            <a:r>
              <a:rPr lang="nl-NL" sz="1800" baseline="30000" dirty="0" smtClean="0"/>
              <a:t>e</a:t>
            </a:r>
            <a:r>
              <a:rPr lang="nl-NL" sz="1800" dirty="0" smtClean="0"/>
              <a:t> en 2</a:t>
            </a:r>
            <a:r>
              <a:rPr lang="nl-NL" sz="1800" baseline="30000" dirty="0" smtClean="0"/>
              <a:t>e</a:t>
            </a:r>
            <a:r>
              <a:rPr lang="nl-NL" sz="1800" dirty="0" smtClean="0"/>
              <a:t> hot band in spectrum.</a:t>
            </a:r>
          </a:p>
          <a:p>
            <a:r>
              <a:rPr lang="nl-NL" sz="1800" dirty="0" smtClean="0"/>
              <a:t>Bij hogere T neemt populatie van vibratie-</a:t>
            </a:r>
            <a:br>
              <a:rPr lang="nl-NL" sz="1800" dirty="0" smtClean="0"/>
            </a:br>
            <a:r>
              <a:rPr lang="nl-NL" sz="1800" dirty="0" smtClean="0"/>
              <a:t>toestanden met hogere energieën toe, dus </a:t>
            </a:r>
            <a:br>
              <a:rPr lang="nl-NL" sz="1800" dirty="0" smtClean="0"/>
            </a:br>
            <a:r>
              <a:rPr lang="nl-NL" sz="1800" dirty="0" smtClean="0"/>
              <a:t>intensiteit hot bands ook, terwijl </a:t>
            </a:r>
            <a:r>
              <a:rPr lang="nl-NL" sz="1800" dirty="0" err="1" smtClean="0"/>
              <a:t>fundamental</a:t>
            </a:r>
            <a:r>
              <a:rPr lang="nl-NL" sz="1800" dirty="0" smtClean="0"/>
              <a:t> </a:t>
            </a:r>
            <a:br>
              <a:rPr lang="nl-NL" sz="1800" dirty="0" smtClean="0"/>
            </a:br>
            <a:r>
              <a:rPr lang="nl-NL" sz="1800" dirty="0" smtClean="0"/>
              <a:t>band intensiteit zal afnemen.</a:t>
            </a:r>
            <a:endParaRPr lang="nl-NL" sz="1800" dirty="0"/>
          </a:p>
          <a:p>
            <a:r>
              <a:rPr lang="nl-NL" sz="1800" dirty="0" smtClean="0"/>
              <a:t>Bij </a:t>
            </a:r>
            <a:r>
              <a:rPr lang="nl-NL" sz="1800" dirty="0" err="1" smtClean="0"/>
              <a:t>overtonen</a:t>
            </a:r>
            <a:r>
              <a:rPr lang="nl-NL" sz="1800" dirty="0" smtClean="0"/>
              <a:t> is beginstaat </a:t>
            </a:r>
            <a:r>
              <a:rPr lang="nl-NL" sz="1800" b="1" dirty="0" smtClean="0"/>
              <a:t>altijd</a:t>
            </a:r>
            <a:r>
              <a:rPr lang="nl-NL" sz="1800" dirty="0" smtClean="0"/>
              <a:t> v=0, dus</a:t>
            </a:r>
            <a:br>
              <a:rPr lang="nl-NL" sz="1800" dirty="0" smtClean="0"/>
            </a:br>
            <a:r>
              <a:rPr lang="nl-NL" sz="1800" dirty="0" err="1" smtClean="0"/>
              <a:t>overtoon</a:t>
            </a:r>
            <a:r>
              <a:rPr lang="nl-NL" sz="1800" dirty="0" smtClean="0"/>
              <a:t> intensiteiten zal ook afnemen bij</a:t>
            </a:r>
            <a:br>
              <a:rPr lang="nl-NL" sz="1800" dirty="0" smtClean="0"/>
            </a:br>
            <a:r>
              <a:rPr lang="nl-NL" sz="1800" dirty="0" smtClean="0"/>
              <a:t>toenemende T in dezelfde mate als de </a:t>
            </a:r>
            <a:br>
              <a:rPr lang="nl-NL" sz="1800" dirty="0" smtClean="0"/>
            </a:br>
            <a:r>
              <a:rPr lang="nl-NL" sz="1800" dirty="0" err="1" smtClean="0"/>
              <a:t>fundamentale</a:t>
            </a:r>
            <a:r>
              <a:rPr lang="nl-NL" sz="1800" dirty="0" smtClean="0"/>
              <a:t> band afneemt.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794" y="1303021"/>
            <a:ext cx="3994534" cy="2409486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8FEF186-85FB-4A21-A5F6-F4675C560447}" type="slidenum">
              <a:rPr lang="nl-NL" smtClean="0"/>
              <a:t>16</a:t>
            </a:fld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4054207" y="2170323"/>
            <a:ext cx="352693" cy="27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64245" y="2460434"/>
            <a:ext cx="398444" cy="27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2540304" y="2735856"/>
            <a:ext cx="941026" cy="27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3141716" y="3319175"/>
            <a:ext cx="1375200" cy="27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2106130" y="3605392"/>
            <a:ext cx="2410786" cy="27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3300" y="3898998"/>
            <a:ext cx="2958029" cy="27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81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3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Theoretisch vibratie spectrum </a:t>
            </a:r>
            <a:r>
              <a:rPr lang="nl-NL" dirty="0" err="1" smtClean="0"/>
              <a:t>diatomisch</a:t>
            </a:r>
            <a:r>
              <a:rPr lang="nl-NL" dirty="0" smtClean="0"/>
              <a:t> molecuul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760469"/>
              </a:xfrm>
            </p:spPr>
            <p:txBody>
              <a:bodyPr>
                <a:normAutofit/>
              </a:bodyPr>
              <a:lstStyle/>
              <a:p>
                <a:endParaRPr lang="nl-NL" sz="1800" dirty="0" smtClean="0"/>
              </a:p>
              <a:p>
                <a:endParaRPr lang="nl-NL" sz="1800" dirty="0"/>
              </a:p>
              <a:p>
                <a:endParaRPr lang="nl-NL" sz="1800" dirty="0" smtClean="0"/>
              </a:p>
              <a:p>
                <a:endParaRPr lang="nl-NL" sz="1800" dirty="0"/>
              </a:p>
              <a:p>
                <a:endParaRPr lang="nl-NL" sz="1800" dirty="0" smtClean="0"/>
              </a:p>
              <a:p>
                <a:endParaRPr lang="nl-NL" sz="1800" dirty="0" smtClean="0"/>
              </a:p>
              <a:p>
                <a:endParaRPr lang="nl-NL" sz="1800" dirty="0"/>
              </a:p>
              <a:p>
                <a:endParaRPr lang="nl-NL" sz="1800" dirty="0" smtClean="0"/>
              </a:p>
              <a:p>
                <a:r>
                  <a:rPr lang="nl-NL" sz="1800" dirty="0" smtClean="0"/>
                  <a:t>Verschil met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 smtClean="0"/>
                  <a:t> neemt toe met toenemende </a:t>
                </a:r>
                <a:r>
                  <a:rPr lang="nl-NL" sz="1800" dirty="0" err="1" smtClean="0"/>
                  <a:t>anharmoniteitsconstate</a:t>
                </a:r>
                <a:r>
                  <a:rPr lang="nl-NL" sz="1800" dirty="0" smtClean="0"/>
                  <a:t> </a:t>
                </a:r>
                <a:r>
                  <a:rPr lang="nl-NL" sz="1800" i="1" dirty="0" err="1" smtClean="0"/>
                  <a:t>x</a:t>
                </a:r>
                <a:r>
                  <a:rPr lang="nl-NL" sz="1800" baseline="-25000" dirty="0" err="1" smtClean="0"/>
                  <a:t>e</a:t>
                </a:r>
                <a:endParaRPr lang="nl-NL" sz="1800" baseline="-25000" dirty="0" smtClean="0"/>
              </a:p>
              <a:p>
                <a:r>
                  <a:rPr lang="nl-NL" sz="1800" dirty="0" smtClean="0"/>
                  <a:t>Vraag: hoe verandert dit spectrum als T toeneemt?</a:t>
                </a:r>
                <a:endParaRPr lang="nl-NL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760469"/>
              </a:xfrm>
              <a:blipFill>
                <a:blip r:embed="rId3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230" y="726077"/>
            <a:ext cx="6049327" cy="3168695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840230" y="857885"/>
            <a:ext cx="1314450" cy="725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2434590" y="1360170"/>
            <a:ext cx="640080" cy="183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3531870" y="726076"/>
            <a:ext cx="2028825" cy="954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3303270" y="1451610"/>
            <a:ext cx="834390" cy="7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4137660" y="1443031"/>
            <a:ext cx="2028825" cy="954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4314824" y="2217562"/>
            <a:ext cx="1091565" cy="7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394959" y="2437090"/>
            <a:ext cx="2903221" cy="708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4E4ED46-7ACD-4DE2-BDF3-AE97AACC7E54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63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Vibratiespectrum CO in oplossing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406139"/>
          </a:xfrm>
        </p:spPr>
        <p:txBody>
          <a:bodyPr>
            <a:normAutofit/>
          </a:bodyPr>
          <a:lstStyle/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 smtClean="0"/>
          </a:p>
          <a:p>
            <a:r>
              <a:rPr lang="nl-NL" sz="1800" dirty="0" smtClean="0"/>
              <a:t>Alleen </a:t>
            </a:r>
            <a:r>
              <a:rPr lang="nl-NL" sz="1800" dirty="0" err="1" smtClean="0"/>
              <a:t>fundamentale</a:t>
            </a:r>
            <a:r>
              <a:rPr lang="nl-NL" sz="1800" dirty="0" smtClean="0"/>
              <a:t> band was te zien door</a:t>
            </a:r>
          </a:p>
          <a:p>
            <a:pPr lvl="1"/>
            <a:r>
              <a:rPr lang="nl-NL" sz="1800" dirty="0" smtClean="0"/>
              <a:t>Te laag bereik in frequentie om </a:t>
            </a:r>
            <a:r>
              <a:rPr lang="nl-NL" sz="1800" dirty="0" err="1" smtClean="0"/>
              <a:t>overtonen</a:t>
            </a:r>
            <a:r>
              <a:rPr lang="nl-NL" sz="1800" dirty="0" smtClean="0"/>
              <a:t> te kunnen zien</a:t>
            </a:r>
          </a:p>
          <a:p>
            <a:pPr lvl="1"/>
            <a:r>
              <a:rPr lang="nl-NL" sz="1800" dirty="0" smtClean="0"/>
              <a:t>Eerste hot band verbolgen onder de fundamentele band (40 cm</a:t>
            </a:r>
            <a:r>
              <a:rPr lang="nl-NL" sz="1800" baseline="30000" dirty="0" smtClean="0"/>
              <a:t>-1</a:t>
            </a:r>
            <a:r>
              <a:rPr lang="nl-NL" sz="1800" dirty="0" smtClean="0"/>
              <a:t> onder fundamentele band, met veel lagere intensiteit)</a:t>
            </a:r>
          </a:p>
          <a:p>
            <a:pPr lvl="1"/>
            <a:endParaRPr lang="nl-NL" sz="1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2" y="1063625"/>
            <a:ext cx="5629275" cy="210502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20C2168-82FD-43DF-965A-E886D45949B2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5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3495"/>
            <a:ext cx="8229600" cy="857250"/>
          </a:xfrm>
        </p:spPr>
        <p:txBody>
          <a:bodyPr/>
          <a:lstStyle/>
          <a:p>
            <a:r>
              <a:rPr lang="nl-NL" dirty="0" smtClean="0"/>
              <a:t>Vibratiespectra CO in de gasfase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7190" y="833834"/>
            <a:ext cx="8632318" cy="3589575"/>
          </a:xfrm>
        </p:spPr>
        <p:txBody>
          <a:bodyPr>
            <a:normAutofit/>
          </a:bodyPr>
          <a:lstStyle/>
          <a:p>
            <a:r>
              <a:rPr lang="nl-NL" sz="1800" dirty="0" smtClean="0"/>
              <a:t>Scheiding tussen pieken in </a:t>
            </a:r>
            <a:br>
              <a:rPr lang="nl-NL" sz="1800" dirty="0" smtClean="0"/>
            </a:br>
            <a:r>
              <a:rPr lang="nl-NL" sz="1800" dirty="0" smtClean="0"/>
              <a:t>hoge resolutie spectrum</a:t>
            </a:r>
            <a:br>
              <a:rPr lang="nl-NL" sz="1800" dirty="0" smtClean="0"/>
            </a:br>
            <a:r>
              <a:rPr lang="nl-NL" sz="1800" dirty="0" smtClean="0"/>
              <a:t>vergelijkbaar als rotatie-</a:t>
            </a:r>
            <a:br>
              <a:rPr lang="nl-NL" sz="1800" dirty="0" smtClean="0"/>
            </a:br>
            <a:r>
              <a:rPr lang="nl-NL" sz="1800" dirty="0" smtClean="0"/>
              <a:t>spectrum</a:t>
            </a:r>
          </a:p>
          <a:p>
            <a:r>
              <a:rPr lang="nl-NL" sz="1800" dirty="0" smtClean="0"/>
              <a:t>Spectrum heeft zowel rotatie</a:t>
            </a:r>
            <a:br>
              <a:rPr lang="nl-NL" sz="1800" dirty="0" smtClean="0"/>
            </a:br>
            <a:r>
              <a:rPr lang="nl-NL" sz="1800" dirty="0" smtClean="0"/>
              <a:t>als vibratie kenmerken: als</a:t>
            </a:r>
            <a:br>
              <a:rPr lang="nl-NL" sz="1800" dirty="0" smtClean="0"/>
            </a:br>
            <a:r>
              <a:rPr lang="nl-NL" sz="1800" dirty="0" smtClean="0"/>
              <a:t>moleculen vibreren, roteren ze ook</a:t>
            </a:r>
          </a:p>
          <a:p>
            <a:r>
              <a:rPr lang="nl-NL" sz="1800" dirty="0" smtClean="0"/>
              <a:t>Als een molecuul van vibratie staat verandert door absorptie van een foton, </a:t>
            </a:r>
            <a:r>
              <a:rPr lang="nl-NL" sz="1800" b="1" dirty="0" smtClean="0"/>
              <a:t>moet</a:t>
            </a:r>
            <a:r>
              <a:rPr lang="nl-NL" sz="1800" dirty="0" smtClean="0"/>
              <a:t> de rotatie staat ook veranderen i.v.m. behoud van hoekmoment (</a:t>
            </a:r>
            <a:r>
              <a:rPr lang="el-GR" sz="1800" dirty="0" smtClean="0"/>
              <a:t>Δ</a:t>
            </a:r>
            <a:r>
              <a:rPr lang="nl-NL" sz="1800" dirty="0" smtClean="0"/>
              <a:t>J </a:t>
            </a:r>
            <a:r>
              <a:rPr lang="nl-NL" sz="1800" dirty="0"/>
              <a:t>= ±</a:t>
            </a:r>
            <a:r>
              <a:rPr lang="nl-NL" sz="1800" dirty="0" smtClean="0"/>
              <a:t>1)</a:t>
            </a:r>
          </a:p>
          <a:p>
            <a:r>
              <a:rPr lang="nl-NL" sz="1800" dirty="0" smtClean="0"/>
              <a:t>Verandering in elektronische én vibratie staat gaat </a:t>
            </a:r>
            <a:br>
              <a:rPr lang="nl-NL" sz="1800" dirty="0" smtClean="0"/>
            </a:br>
            <a:r>
              <a:rPr lang="nl-NL" sz="1800" b="1" dirty="0" smtClean="0"/>
              <a:t>altijd</a:t>
            </a:r>
            <a:r>
              <a:rPr lang="nl-NL" sz="1800" dirty="0" smtClean="0"/>
              <a:t> gepaard met verandering van rotatiestaat  </a:t>
            </a:r>
            <a:endParaRPr lang="nl-NL" sz="1800" dirty="0"/>
          </a:p>
        </p:txBody>
      </p:sp>
      <p:grpSp>
        <p:nvGrpSpPr>
          <p:cNvPr id="7" name="Groep 6"/>
          <p:cNvGrpSpPr/>
          <p:nvPr/>
        </p:nvGrpSpPr>
        <p:grpSpPr>
          <a:xfrm>
            <a:off x="6230373" y="206375"/>
            <a:ext cx="2779135" cy="2516385"/>
            <a:chOff x="5304543" y="1015485"/>
            <a:chExt cx="3478213" cy="3149370"/>
          </a:xfrm>
        </p:grpSpPr>
        <p:sp>
          <p:nvSpPr>
            <p:cNvPr id="4" name="Rechthoek 3"/>
            <p:cNvSpPr/>
            <p:nvPr/>
          </p:nvSpPr>
          <p:spPr>
            <a:xfrm>
              <a:off x="6759342" y="1015485"/>
              <a:ext cx="2023414" cy="462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dirty="0" smtClean="0"/>
                <a:t>Δν</a:t>
              </a:r>
              <a:r>
                <a:rPr lang="nl-NL" dirty="0" smtClean="0"/>
                <a:t> = 55 cm</a:t>
              </a:r>
              <a:r>
                <a:rPr lang="nl-NL" baseline="30000" dirty="0" smtClean="0"/>
                <a:t>-1</a:t>
              </a:r>
              <a:endParaRPr lang="nl-NL" baseline="30000" dirty="0"/>
            </a:p>
          </p:txBody>
        </p:sp>
        <p:cxnSp>
          <p:nvCxnSpPr>
            <p:cNvPr id="5" name="Rechte verbindingslijn met pijl 4"/>
            <p:cNvCxnSpPr/>
            <p:nvPr/>
          </p:nvCxnSpPr>
          <p:spPr>
            <a:xfrm flipH="1">
              <a:off x="7000346" y="1359063"/>
              <a:ext cx="69867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4543" y="1457200"/>
              <a:ext cx="3478213" cy="2707655"/>
            </a:xfrm>
            <a:prstGeom prst="rect">
              <a:avLst/>
            </a:prstGeom>
          </p:spPr>
        </p:pic>
      </p:grp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62941"/>
            <a:ext cx="2254842" cy="1963654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E009A65-5B2B-43B3-BE42-D403C02C938A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35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90233"/>
            <a:ext cx="8229600" cy="857250"/>
          </a:xfrm>
        </p:spPr>
        <p:txBody>
          <a:bodyPr/>
          <a:lstStyle/>
          <a:p>
            <a:r>
              <a:rPr lang="nl-NL" dirty="0" smtClean="0"/>
              <a:t>Vibratie </a:t>
            </a:r>
            <a:r>
              <a:rPr lang="nl-NL" dirty="0" err="1" smtClean="0"/>
              <a:t>spectroscopy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199" y="803543"/>
            <a:ext cx="8370277" cy="3344140"/>
          </a:xfrm>
        </p:spPr>
        <p:txBody>
          <a:bodyPr>
            <a:normAutofit/>
          </a:bodyPr>
          <a:lstStyle/>
          <a:p>
            <a:r>
              <a:rPr lang="nl-NL" sz="1800" dirty="0" err="1" smtClean="0"/>
              <a:t>Homonucleaire</a:t>
            </a:r>
            <a:r>
              <a:rPr lang="nl-NL" sz="1800" dirty="0" smtClean="0"/>
              <a:t> moleculen geven geen infrarood spectrum</a:t>
            </a:r>
          </a:p>
          <a:p>
            <a:r>
              <a:rPr lang="nl-NL" sz="1800" dirty="0" smtClean="0"/>
              <a:t>Heteronucleaire moleculen (voorbeeld </a:t>
            </a:r>
            <a:r>
              <a:rPr lang="nl-NL" sz="1800" b="1" dirty="0" smtClean="0"/>
              <a:t>CO in oplosmiddel</a:t>
            </a:r>
            <a:r>
              <a:rPr lang="nl-NL" sz="1800" dirty="0" smtClean="0"/>
              <a:t>) geven wel een absorptie piek in IR</a:t>
            </a:r>
          </a:p>
          <a:p>
            <a:r>
              <a:rPr lang="nl-NL" sz="1800" dirty="0" smtClean="0"/>
              <a:t>Wat valt op?</a:t>
            </a:r>
          </a:p>
          <a:p>
            <a:r>
              <a:rPr lang="nl-NL" sz="1800" dirty="0" smtClean="0"/>
              <a:t>(1) brede piek (paar</a:t>
            </a:r>
            <a:br>
              <a:rPr lang="nl-NL" sz="1800" dirty="0" smtClean="0"/>
            </a:br>
            <a:r>
              <a:rPr lang="nl-NL" sz="1800" dirty="0" smtClean="0"/>
              <a:t>honderd golfgetallen)</a:t>
            </a:r>
          </a:p>
          <a:p>
            <a:r>
              <a:rPr lang="nl-NL" sz="1800" dirty="0" smtClean="0"/>
              <a:t>(2) piek bij enkele </a:t>
            </a:r>
            <a:br>
              <a:rPr lang="nl-NL" sz="1800" dirty="0" smtClean="0"/>
            </a:br>
            <a:r>
              <a:rPr lang="nl-NL" sz="1800" dirty="0" smtClean="0"/>
              <a:t>duizenden golfgetallen</a:t>
            </a:r>
            <a:br>
              <a:rPr lang="nl-NL" sz="1800" dirty="0" smtClean="0"/>
            </a:br>
            <a:r>
              <a:rPr lang="nl-NL" sz="1800" dirty="0" smtClean="0"/>
              <a:t>(vibratie maar enkele </a:t>
            </a:r>
            <a:br>
              <a:rPr lang="nl-NL" sz="1800" dirty="0" smtClean="0"/>
            </a:br>
            <a:r>
              <a:rPr lang="nl-NL" sz="1800" dirty="0" smtClean="0"/>
              <a:t>tientallen golfgetallen)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3" y="1470519"/>
            <a:ext cx="5550932" cy="2071827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670435F-4256-4B3E-82E8-128328B85CD3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54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83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70998"/>
            <a:ext cx="8229600" cy="857250"/>
          </a:xfrm>
        </p:spPr>
        <p:txBody>
          <a:bodyPr/>
          <a:lstStyle/>
          <a:p>
            <a:r>
              <a:rPr lang="nl-NL" dirty="0" err="1" smtClean="0"/>
              <a:t>Diatomisch</a:t>
            </a:r>
            <a:r>
              <a:rPr lang="nl-NL" dirty="0" smtClean="0"/>
              <a:t> vibrerende rotor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-7254" y="537043"/>
            <a:ext cx="9090989" cy="5990757"/>
          </a:xfrm>
        </p:spPr>
        <p:txBody>
          <a:bodyPr>
            <a:normAutofit/>
          </a:bodyPr>
          <a:lstStyle/>
          <a:p>
            <a:r>
              <a:rPr lang="nl-NL" sz="1600" dirty="0" smtClean="0"/>
              <a:t>Begin week 2: potentiaal </a:t>
            </a:r>
            <a:br>
              <a:rPr lang="nl-NL" sz="1600" dirty="0" smtClean="0"/>
            </a:br>
            <a:r>
              <a:rPr lang="nl-NL" sz="1600" dirty="0" smtClean="0"/>
              <a:t>curve</a:t>
            </a:r>
          </a:p>
          <a:p>
            <a:r>
              <a:rPr lang="nl-NL" sz="1600" dirty="0" smtClean="0"/>
              <a:t>roterend en vibrerend </a:t>
            </a:r>
            <a:br>
              <a:rPr lang="nl-NL" sz="1600" dirty="0" smtClean="0"/>
            </a:br>
            <a:r>
              <a:rPr lang="nl-NL" sz="1600" dirty="0" err="1" smtClean="0"/>
              <a:t>diatomisch</a:t>
            </a:r>
            <a:r>
              <a:rPr lang="nl-NL" sz="1600" dirty="0" smtClean="0"/>
              <a:t> molecuul </a:t>
            </a:r>
            <a:br>
              <a:rPr lang="nl-NL" sz="1600" dirty="0" smtClean="0"/>
            </a:br>
            <a:r>
              <a:rPr lang="nl-NL" sz="1600" dirty="0" smtClean="0"/>
              <a:t>houdt zich aan curve</a:t>
            </a:r>
          </a:p>
          <a:p>
            <a:r>
              <a:rPr lang="nl-NL" sz="1600" dirty="0" smtClean="0"/>
              <a:t>Gestreepte lijn: alle </a:t>
            </a:r>
            <a:br>
              <a:rPr lang="nl-NL" sz="1600" dirty="0" smtClean="0"/>
            </a:br>
            <a:r>
              <a:rPr lang="nl-NL" sz="1600" dirty="0" smtClean="0"/>
              <a:t>rotatie energieën (J=1, 2, </a:t>
            </a:r>
            <a:br>
              <a:rPr lang="nl-NL" sz="1600" dirty="0" smtClean="0"/>
            </a:br>
            <a:r>
              <a:rPr lang="nl-NL" sz="1600" dirty="0" smtClean="0"/>
              <a:t>3) met dezelfde (v=0) </a:t>
            </a:r>
            <a:br>
              <a:rPr lang="nl-NL" sz="1600" dirty="0" smtClean="0"/>
            </a:br>
            <a:r>
              <a:rPr lang="nl-NL" sz="1600" dirty="0" smtClean="0"/>
              <a:t>vibratie energie</a:t>
            </a:r>
            <a:endParaRPr lang="nl-NL" sz="1600" dirty="0"/>
          </a:p>
          <a:p>
            <a:r>
              <a:rPr lang="nl-NL" sz="1600" dirty="0" smtClean="0"/>
              <a:t>Potentiaalcurve van één </a:t>
            </a:r>
            <a:br>
              <a:rPr lang="nl-NL" sz="1600" dirty="0" smtClean="0"/>
            </a:br>
            <a:r>
              <a:rPr lang="nl-NL" sz="1600" dirty="0" smtClean="0"/>
              <a:t>energielevel (kwantum-</a:t>
            </a:r>
            <a:br>
              <a:rPr lang="nl-NL" sz="1600" dirty="0" smtClean="0"/>
            </a:br>
            <a:r>
              <a:rPr lang="nl-NL" sz="1600" dirty="0" smtClean="0"/>
              <a:t>getal </a:t>
            </a:r>
            <a:r>
              <a:rPr lang="nl-NL" sz="1600" i="1" dirty="0" smtClean="0"/>
              <a:t>n</a:t>
            </a:r>
            <a:r>
              <a:rPr lang="nl-NL" sz="1600" dirty="0" smtClean="0"/>
              <a:t>), dus nog 2 </a:t>
            </a:r>
            <a:br>
              <a:rPr lang="nl-NL" sz="1600" dirty="0" smtClean="0"/>
            </a:br>
            <a:r>
              <a:rPr lang="nl-NL" sz="1600" dirty="0" smtClean="0"/>
              <a:t>kwantumgetallen (</a:t>
            </a:r>
            <a:r>
              <a:rPr lang="nl-NL" sz="1600" i="1" dirty="0" smtClean="0"/>
              <a:t>J</a:t>
            </a:r>
            <a:r>
              <a:rPr lang="nl-NL" sz="1600" dirty="0" smtClean="0"/>
              <a:t>, </a:t>
            </a:r>
            <a:r>
              <a:rPr lang="nl-NL" sz="1600" i="1" dirty="0" smtClean="0"/>
              <a:t>v</a:t>
            </a:r>
            <a:r>
              <a:rPr lang="nl-NL" sz="1600" dirty="0" smtClean="0"/>
              <a:t>) nodig </a:t>
            </a:r>
            <a:br>
              <a:rPr lang="nl-NL" sz="1600" dirty="0" smtClean="0"/>
            </a:br>
            <a:r>
              <a:rPr lang="nl-NL" sz="1600" dirty="0" smtClean="0"/>
              <a:t>om een staat te definiëren.</a:t>
            </a:r>
          </a:p>
          <a:p>
            <a:r>
              <a:rPr lang="nl-NL" sz="1600" dirty="0" smtClean="0"/>
              <a:t>Spectrum te voorspellen als de energielevels en selectieregels </a:t>
            </a:r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smtClean="0"/>
              <a:t>bekend </a:t>
            </a:r>
            <a:r>
              <a:rPr lang="nl-NL" sz="1600" dirty="0" smtClean="0"/>
              <a:t>zijn.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54" y="444196"/>
            <a:ext cx="3903591" cy="322247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281" y="444195"/>
            <a:ext cx="4255134" cy="322247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81" y="444194"/>
            <a:ext cx="5031458" cy="322247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987" y="444192"/>
            <a:ext cx="5031458" cy="322247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1031" y="444190"/>
            <a:ext cx="5931120" cy="322247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584" y="444185"/>
            <a:ext cx="6048567" cy="3222477"/>
          </a:xfrm>
          <a:prstGeom prst="rect">
            <a:avLst/>
          </a:prstGeom>
        </p:spPr>
      </p:pic>
      <p:pic>
        <p:nvPicPr>
          <p:cNvPr id="12" name="Picture 2" descr="Afbeeldingsresultaat voor vibration diatomic animation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08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2FF0BA-AFE9-4753-A858-A7E6ADC467C9}" type="slidenum">
              <a:rPr lang="nl-NL" smtClean="0"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2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200026"/>
            <a:ext cx="8229600" cy="857250"/>
          </a:xfrm>
        </p:spPr>
        <p:txBody>
          <a:bodyPr/>
          <a:lstStyle/>
          <a:p>
            <a:r>
              <a:rPr lang="nl-NL" dirty="0" err="1" smtClean="0"/>
              <a:t>Diatomisch</a:t>
            </a:r>
            <a:r>
              <a:rPr lang="nl-NL" dirty="0" smtClean="0"/>
              <a:t> vibrerende rotor</a:t>
            </a:r>
            <a:endParaRPr lang="nl-NL" dirty="0"/>
          </a:p>
        </p:txBody>
      </p:sp>
      <p:pic>
        <p:nvPicPr>
          <p:cNvPr id="4" name="Picture 2" descr="Afbeeldingsresultaat voor vibration diatomic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-1904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185739"/>
            <a:ext cx="1247775" cy="13716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639312"/>
            <a:ext cx="5095875" cy="4143375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7124247" y="986972"/>
            <a:ext cx="623887" cy="62388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/>
          <p:nvPr/>
        </p:nvCxnSpPr>
        <p:spPr>
          <a:xfrm>
            <a:off x="6230028" y="827997"/>
            <a:ext cx="989921" cy="24288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V="1">
            <a:off x="6724988" y="1613752"/>
            <a:ext cx="618333" cy="230510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5478780" y="1863090"/>
            <a:ext cx="5219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5478780" y="4118610"/>
            <a:ext cx="5219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hthoek 17"/>
          <p:cNvSpPr/>
          <p:nvPr/>
        </p:nvSpPr>
        <p:spPr>
          <a:xfrm>
            <a:off x="5398770" y="1783080"/>
            <a:ext cx="68580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/>
          <p:cNvSpPr/>
          <p:nvPr/>
        </p:nvSpPr>
        <p:spPr>
          <a:xfrm>
            <a:off x="5370830" y="4027170"/>
            <a:ext cx="68580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/>
          <p:cNvSpPr/>
          <p:nvPr/>
        </p:nvSpPr>
        <p:spPr>
          <a:xfrm>
            <a:off x="1798321" y="1268730"/>
            <a:ext cx="240030" cy="28860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/>
          <p:cNvSpPr/>
          <p:nvPr/>
        </p:nvSpPr>
        <p:spPr>
          <a:xfrm>
            <a:off x="1798321" y="3510280"/>
            <a:ext cx="240030" cy="28860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 21"/>
          <p:cNvSpPr/>
          <p:nvPr/>
        </p:nvSpPr>
        <p:spPr>
          <a:xfrm>
            <a:off x="1798321" y="1268730"/>
            <a:ext cx="240030" cy="288609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/>
          <p:cNvSpPr/>
          <p:nvPr/>
        </p:nvSpPr>
        <p:spPr>
          <a:xfrm>
            <a:off x="1798322" y="3510280"/>
            <a:ext cx="240030" cy="288609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-rechts 23"/>
          <p:cNvSpPr/>
          <p:nvPr/>
        </p:nvSpPr>
        <p:spPr>
          <a:xfrm>
            <a:off x="209550" y="2584450"/>
            <a:ext cx="57785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/>
          <p:cNvSpPr/>
          <p:nvPr/>
        </p:nvSpPr>
        <p:spPr>
          <a:xfrm>
            <a:off x="-114300" y="2419351"/>
            <a:ext cx="1073150" cy="628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/>
          <p:cNvSpPr/>
          <p:nvPr/>
        </p:nvSpPr>
        <p:spPr>
          <a:xfrm>
            <a:off x="6084570" y="0"/>
            <a:ext cx="2926080" cy="421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/>
          <p:cNvSpPr txBox="1"/>
          <p:nvPr/>
        </p:nvSpPr>
        <p:spPr>
          <a:xfrm>
            <a:off x="6000750" y="476250"/>
            <a:ext cx="3143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Groene </a:t>
            </a:r>
            <a:r>
              <a:rPr lang="nl-NL" dirty="0" err="1" smtClean="0"/>
              <a:t>circels</a:t>
            </a:r>
            <a:r>
              <a:rPr lang="nl-NL" dirty="0" smtClean="0"/>
              <a:t> representeren </a:t>
            </a:r>
            <a:r>
              <a:rPr lang="nl-NL" dirty="0" err="1" smtClean="0"/>
              <a:t>Boltzman</a:t>
            </a:r>
            <a:r>
              <a:rPr lang="nl-NL" dirty="0" smtClean="0"/>
              <a:t> distributie van 37 moleculen.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Vraag: waarom meer moleculen (12 stuks) in J=1 staat dan J=0 staat (8 st.)?</a:t>
            </a:r>
          </a:p>
        </p:txBody>
      </p:sp>
      <p:pic>
        <p:nvPicPr>
          <p:cNvPr id="28" name="Picture 2" descr="Afbeeldingsresultaat voor vibration diatomic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301616"/>
            <a:ext cx="1633987" cy="16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vak 2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8DBA1BE-EAE2-41D7-A971-BA2C494998B0}" type="slidenum">
              <a:rPr lang="nl-NL" smtClean="0"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85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98425"/>
            <a:ext cx="8229600" cy="857250"/>
          </a:xfrm>
        </p:spPr>
        <p:txBody>
          <a:bodyPr/>
          <a:lstStyle/>
          <a:p>
            <a:r>
              <a:rPr lang="nl-NL" dirty="0" smtClean="0"/>
              <a:t>Transitie fundamentele band (v = </a:t>
            </a:r>
            <a:r>
              <a:rPr lang="nl-NL" dirty="0"/>
              <a:t>0 → 1)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758825"/>
            <a:ext cx="4838700" cy="3906050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171727" y="154888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Δ</a:t>
            </a:r>
            <a:r>
              <a:rPr lang="nl-NL" dirty="0" smtClean="0"/>
              <a:t>J </a:t>
            </a:r>
            <a:r>
              <a:rPr lang="nl-NL" dirty="0"/>
              <a:t>= ±1 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752475"/>
            <a:ext cx="4864895" cy="39124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105" y="747712"/>
            <a:ext cx="4864895" cy="3922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vak 10"/>
              <p:cNvSpPr txBox="1"/>
              <p:nvPr/>
            </p:nvSpPr>
            <p:spPr>
              <a:xfrm>
                <a:off x="6096000" y="786098"/>
                <a:ext cx="352425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smtClean="0"/>
                  <a:t>Blauwe J</a:t>
                </a:r>
                <a:r>
                  <a:rPr lang="nl-NL" dirty="0"/>
                  <a:t> </a:t>
                </a:r>
                <a:r>
                  <a:rPr lang="nl-NL" dirty="0" smtClean="0"/>
                  <a:t>→ J+1 transities</a:t>
                </a:r>
                <a:br>
                  <a:rPr lang="nl-NL" dirty="0" smtClean="0"/>
                </a:br>
                <a:r>
                  <a:rPr lang="nl-NL" dirty="0" smtClean="0"/>
                  <a:t>hogere frequentie dan</a:t>
                </a:r>
                <a:br>
                  <a:rPr lang="nl-NL" dirty="0" smtClean="0"/>
                </a:br>
                <a:r>
                  <a:rPr lang="nl-NL" dirty="0" smtClean="0"/>
                  <a:t>fundamentele frequentie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nl-NL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smtClean="0"/>
                  <a:t>“R-</a:t>
                </a:r>
                <a:r>
                  <a:rPr lang="nl-NL" dirty="0" err="1" smtClean="0"/>
                  <a:t>branch</a:t>
                </a:r>
                <a:r>
                  <a:rPr lang="nl-NL" dirty="0" smtClean="0"/>
                  <a:t>” transities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smtClean="0"/>
                  <a:t>Rode J → J-1 transities</a:t>
                </a:r>
                <a:br>
                  <a:rPr lang="nl-NL" dirty="0" smtClean="0"/>
                </a:br>
                <a:r>
                  <a:rPr lang="nl-NL" dirty="0" smtClean="0"/>
                  <a:t>lagere frequentie dan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nl-NL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dirty="0" smtClean="0"/>
                  <a:t>“P-</a:t>
                </a:r>
                <a:r>
                  <a:rPr lang="nl-NL" dirty="0" err="1" smtClean="0"/>
                  <a:t>branch</a:t>
                </a:r>
                <a:r>
                  <a:rPr lang="nl-NL" dirty="0" smtClean="0"/>
                  <a:t> transities”</a:t>
                </a:r>
                <a:endParaRPr lang="nl-NL" dirty="0"/>
              </a:p>
            </p:txBody>
          </p:sp>
        </mc:Choice>
        <mc:Fallback>
          <p:sp>
            <p:nvSpPr>
              <p:cNvPr id="11" name="Tekstvak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86098"/>
                <a:ext cx="3524250" cy="2031325"/>
              </a:xfrm>
              <a:prstGeom prst="rect">
                <a:avLst/>
              </a:prstGeom>
              <a:blipFill>
                <a:blip r:embed="rId6"/>
                <a:stretch>
                  <a:fillRect l="-1038" t="-1802" b="-390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kstvak 11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DC9C76-B09C-419A-B140-EF2B106007CE}" type="slidenum">
              <a:rPr lang="nl-NL" smtClean="0"/>
              <a:t>23</a:t>
            </a:fld>
            <a:endParaRPr lang="nl-NL" dirty="0"/>
          </a:p>
        </p:txBody>
      </p:sp>
      <p:sp>
        <p:nvSpPr>
          <p:cNvPr id="3" name="Tekstvak 2"/>
          <p:cNvSpPr txBox="1"/>
          <p:nvPr/>
        </p:nvSpPr>
        <p:spPr>
          <a:xfrm>
            <a:off x="3879055" y="2244705"/>
            <a:ext cx="192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P</a:t>
            </a:r>
            <a:r>
              <a:rPr lang="nl-NL" sz="2400" b="1" dirty="0" smtClean="0">
                <a:solidFill>
                  <a:srgbClr val="FF0000"/>
                </a:solidFill>
              </a:rPr>
              <a:t>-</a:t>
            </a:r>
            <a:r>
              <a:rPr lang="nl-NL" sz="2400" b="1" dirty="0" err="1" smtClean="0">
                <a:solidFill>
                  <a:srgbClr val="FF0000"/>
                </a:solidFill>
              </a:rPr>
              <a:t>Branch</a:t>
            </a:r>
            <a:endParaRPr lang="nl-NL" sz="2400" b="1" dirty="0">
              <a:solidFill>
                <a:srgbClr val="FF0000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2143125" y="2250184"/>
            <a:ext cx="192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smtClean="0">
                <a:solidFill>
                  <a:srgbClr val="0070C0"/>
                </a:solidFill>
              </a:rPr>
              <a:t>R-</a:t>
            </a:r>
            <a:r>
              <a:rPr lang="nl-NL" sz="2400" b="1" dirty="0" err="1" smtClean="0">
                <a:solidFill>
                  <a:srgbClr val="0070C0"/>
                </a:solidFill>
              </a:rPr>
              <a:t>Branch</a:t>
            </a:r>
            <a:endParaRPr lang="nl-NL" sz="2400" b="1" dirty="0">
              <a:solidFill>
                <a:srgbClr val="0070C0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6371771" y="1128091"/>
            <a:ext cx="75474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00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3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60655"/>
            <a:ext cx="8229600" cy="857250"/>
          </a:xfrm>
        </p:spPr>
        <p:txBody>
          <a:bodyPr/>
          <a:lstStyle/>
          <a:p>
            <a:r>
              <a:rPr lang="nl-NL" dirty="0" smtClean="0"/>
              <a:t>Rotatie structuur van fundamentele band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14350"/>
                <a:ext cx="8229600" cy="4413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nl-NL" sz="1800" dirty="0"/>
                  <a:t>Bohr-</a:t>
                </a:r>
                <a:r>
                  <a:rPr lang="nl-NL" sz="1800" dirty="0" err="1"/>
                  <a:t>Opperheimer</a:t>
                </a:r>
                <a:r>
                  <a:rPr lang="nl-NL" sz="1800" dirty="0"/>
                  <a:t> </a:t>
                </a:r>
                <a:r>
                  <a:rPr lang="nl-NL" sz="1800" dirty="0" err="1"/>
                  <a:t>approximatie</a:t>
                </a:r>
                <a:r>
                  <a:rPr lang="nl-NL" sz="1800" dirty="0"/>
                  <a:t>: vibratie en rotatie onafhankelijk</a:t>
                </a:r>
              </a:p>
              <a:p>
                <a:r>
                  <a:rPr lang="nl-NL" sz="1800" dirty="0" err="1" smtClean="0"/>
                  <a:t>E</a:t>
                </a:r>
                <a:r>
                  <a:rPr lang="nl-NL" sz="1800" baseline="-25000" dirty="0" err="1" smtClean="0"/>
                  <a:t>tot</a:t>
                </a:r>
                <a:r>
                  <a:rPr lang="nl-NL" sz="1800" dirty="0" smtClean="0"/>
                  <a:t>=</a:t>
                </a:r>
                <a:r>
                  <a:rPr lang="nl-NL" sz="1800" dirty="0" err="1" smtClean="0"/>
                  <a:t>E</a:t>
                </a:r>
                <a:r>
                  <a:rPr lang="nl-NL" sz="1800" baseline="-25000" dirty="0" err="1" smtClean="0"/>
                  <a:t>vibr</a:t>
                </a:r>
                <a:r>
                  <a:rPr lang="nl-NL" sz="1800" dirty="0" err="1" smtClean="0"/>
                  <a:t>+E</a:t>
                </a:r>
                <a:r>
                  <a:rPr lang="nl-NL" sz="1800" baseline="-25000" dirty="0" err="1" smtClean="0"/>
                  <a:t>rot</a:t>
                </a:r>
                <a:r>
                  <a:rPr lang="nl-NL" sz="1800" baseline="-25000" dirty="0" smtClean="0"/>
                  <a:t>.</a:t>
                </a:r>
                <a:r>
                  <a:rPr lang="nl-NL" sz="1800" dirty="0" smtClean="0"/>
                  <a:t> In golfgetallen:  </a:t>
                </a:r>
              </a:p>
              <a:p>
                <a:endParaRPr lang="nl-NL" sz="1800" dirty="0"/>
              </a:p>
              <a:p>
                <a:pPr marL="0" indent="0">
                  <a:buNone/>
                </a:pPr>
                <a:r>
                  <a:rPr lang="nl-NL" sz="800" dirty="0" smtClean="0"/>
                  <a:t>     </a:t>
                </a:r>
              </a:p>
              <a:p>
                <a:r>
                  <a:rPr lang="nl-NL" sz="1800" dirty="0" smtClean="0"/>
                  <a:t>P-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: J → J-1 als v = 0 → 1. De transitie energie voor P-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 is:</a:t>
                </a:r>
                <a:br>
                  <a:rPr lang="nl-NL" sz="1800" dirty="0" smtClean="0"/>
                </a:br>
                <a:r>
                  <a:rPr lang="nl-NL" sz="1800" dirty="0" smtClean="0"/>
                  <a:t> </a:t>
                </a:r>
              </a:p>
              <a:p>
                <a:pPr marL="0" indent="0">
                  <a:buNone/>
                </a:pPr>
                <a:r>
                  <a:rPr lang="nl-NL" sz="800" dirty="0"/>
                  <a:t> </a:t>
                </a:r>
                <a:endParaRPr lang="nl-NL" sz="800" dirty="0" smtClean="0"/>
              </a:p>
              <a:p>
                <a:r>
                  <a:rPr lang="nl-NL" sz="1800" dirty="0" smtClean="0"/>
                  <a:t>R-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: </a:t>
                </a:r>
                <a:r>
                  <a:rPr lang="nl-NL" sz="1800" dirty="0"/>
                  <a:t>J → </a:t>
                </a:r>
                <a:r>
                  <a:rPr lang="nl-NL" sz="1800" dirty="0" smtClean="0"/>
                  <a:t>J+1 </a:t>
                </a:r>
                <a:r>
                  <a:rPr lang="nl-NL" sz="1800" dirty="0"/>
                  <a:t>als v = 0 → 1. De transitie energie voor </a:t>
                </a:r>
                <a:r>
                  <a:rPr lang="nl-NL" sz="1800" dirty="0" smtClean="0"/>
                  <a:t>R-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 </a:t>
                </a:r>
                <a:r>
                  <a:rPr lang="nl-NL" sz="1800" dirty="0"/>
                  <a:t>is</a:t>
                </a:r>
                <a:r>
                  <a:rPr lang="nl-NL" sz="1800" dirty="0" smtClean="0"/>
                  <a:t>:</a:t>
                </a:r>
              </a:p>
              <a:p>
                <a:endParaRPr lang="nl-NL" sz="1800" dirty="0"/>
              </a:p>
              <a:p>
                <a:endParaRPr lang="nl-NL" sz="1800" dirty="0"/>
              </a:p>
              <a:p>
                <a:r>
                  <a:rPr lang="nl-NL" sz="1800" dirty="0" smtClean="0"/>
                  <a:t>Voor P-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, spectraallijnen bij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 smtClean="0"/>
                  <a:t> </a:t>
                </a:r>
                <a:r>
                  <a:rPr lang="nl-NL" sz="1800" dirty="0"/>
                  <a:t>–</a:t>
                </a:r>
                <a:r>
                  <a:rPr lang="nl-NL" sz="1800" dirty="0" smtClean="0"/>
                  <a:t> 2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nl-NL" sz="180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/>
                  <a:t> – </a:t>
                </a:r>
                <a:r>
                  <a:rPr lang="nl-NL" sz="1800" dirty="0" smtClean="0"/>
                  <a:t>4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nl-NL" sz="1800" i="1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/>
                  <a:t> – </a:t>
                </a:r>
                <a:r>
                  <a:rPr lang="nl-NL" sz="1800" dirty="0" smtClean="0"/>
                  <a:t>6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nl-NL" sz="1800" i="1" dirty="0" smtClean="0"/>
                  <a:t> </a:t>
                </a:r>
                <a:r>
                  <a:rPr lang="nl-NL" sz="1800" dirty="0" smtClean="0"/>
                  <a:t>etc. (vanaf J=1)</a:t>
                </a:r>
              </a:p>
              <a:p>
                <a:r>
                  <a:rPr lang="nl-NL" sz="1800" dirty="0" smtClean="0"/>
                  <a:t>Voor R-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, spectraallijnen bij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/>
                  <a:t> </a:t>
                </a:r>
                <a:r>
                  <a:rPr lang="nl-NL" sz="1800" dirty="0" smtClean="0"/>
                  <a:t>+ 2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nl-NL" sz="180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/>
                  <a:t> </a:t>
                </a:r>
                <a:r>
                  <a:rPr lang="nl-NL" sz="1800" dirty="0" smtClean="0"/>
                  <a:t>+ </a:t>
                </a:r>
                <a14:m>
                  <m:oMath xmlns:m="http://schemas.openxmlformats.org/officeDocument/2006/math">
                    <m:r>
                      <a:rPr lang="nl-NL" sz="1800" b="0" i="0" smtClean="0">
                        <a:latin typeface="Cambria Math" panose="02040503050406030204" pitchFamily="18" charset="0"/>
                      </a:rPr>
                      <m:t>4</m:t>
                    </m:r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nl-NL" sz="1800" i="1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/>
                  <a:t> </a:t>
                </a:r>
                <a:r>
                  <a:rPr lang="nl-NL" sz="1800" dirty="0" smtClean="0"/>
                  <a:t>+ </a:t>
                </a:r>
                <a:r>
                  <a:rPr lang="nl-NL" sz="1800" dirty="0"/>
                  <a:t>6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nl-NL" sz="1800" i="1" dirty="0"/>
                  <a:t> </a:t>
                </a:r>
                <a:r>
                  <a:rPr lang="nl-NL" sz="1800" dirty="0" smtClean="0"/>
                  <a:t>etc. (vanaf J=0)</a:t>
                </a:r>
              </a:p>
              <a:p>
                <a:r>
                  <a:rPr lang="nl-NL" sz="1800" dirty="0" smtClean="0"/>
                  <a:t>Oftewel in een spectrum twee banden links en rechts van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/>
                  <a:t> </a:t>
                </a:r>
                <a:endParaRPr lang="nl-NL" sz="1800" dirty="0" smtClean="0"/>
              </a:p>
              <a:p>
                <a:r>
                  <a:rPr lang="nl-NL" sz="1800" dirty="0" smtClean="0"/>
                  <a:t>Hoe groot gat tussen twee dichtstbijzijnde lijnen in P en R </a:t>
                </a:r>
                <a:r>
                  <a:rPr lang="nl-NL" sz="1800" dirty="0" err="1" smtClean="0"/>
                  <a:t>branch</a:t>
                </a:r>
                <a:r>
                  <a:rPr lang="nl-NL" sz="1800" dirty="0" smtClean="0"/>
                  <a:t>? </a:t>
                </a:r>
                <a:r>
                  <a:rPr lang="nl-NL" sz="1800" dirty="0"/>
                  <a:t/>
                </a:r>
                <a:br>
                  <a:rPr lang="nl-NL" sz="1800" dirty="0"/>
                </a:br>
                <a:endParaRPr lang="nl-NL" sz="1800" dirty="0"/>
              </a:p>
              <a:p>
                <a:endParaRPr lang="nl-NL" sz="1800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14350"/>
                <a:ext cx="8229600" cy="4413250"/>
              </a:xfrm>
              <a:blipFill>
                <a:blip r:embed="rId3"/>
                <a:stretch>
                  <a:fillRect l="-444" t="-12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452" y="1151227"/>
            <a:ext cx="3209925" cy="42862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283" y="807310"/>
            <a:ext cx="2352675" cy="3619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099" y="1863986"/>
            <a:ext cx="4629150" cy="4381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698" y="2570871"/>
            <a:ext cx="5276850" cy="466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hoek 7"/>
              <p:cNvSpPr/>
              <p:nvPr/>
            </p:nvSpPr>
            <p:spPr>
              <a:xfrm>
                <a:off x="7575548" y="4029265"/>
                <a:ext cx="545149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>
                          <a:latin typeface="Cambria Math" panose="02040503050406030204" pitchFamily="18" charset="0"/>
                        </a:rPr>
                        <m:t>4</m:t>
                      </m:r>
                      <m:acc>
                        <m:accPr>
                          <m:chr m:val="̃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8" name="Rechthoe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48" y="4029265"/>
                <a:ext cx="545149" cy="374270"/>
              </a:xfrm>
              <a:prstGeom prst="rect">
                <a:avLst/>
              </a:prstGeom>
              <a:blipFill>
                <a:blip r:embed="rId8"/>
                <a:stretch>
                  <a:fillRect r="-3033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vak 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E9CAA98-024C-4E67-9B92-34E476B8957B}" type="slidenum">
              <a:rPr lang="nl-NL" smtClean="0"/>
              <a:t>24</a:t>
            </a:fld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5981700" y="1827180"/>
            <a:ext cx="1593848" cy="4381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Zelf doen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6020196" y="2564053"/>
            <a:ext cx="1593848" cy="4381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Zelf 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4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28624"/>
            <a:ext cx="8229600" cy="857250"/>
          </a:xfrm>
        </p:spPr>
        <p:txBody>
          <a:bodyPr/>
          <a:lstStyle/>
          <a:p>
            <a:r>
              <a:rPr lang="nl-NL" dirty="0" smtClean="0"/>
              <a:t>Theoretisch rotatie-vibratie spectrum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9911" y="3673404"/>
            <a:ext cx="8229600" cy="723016"/>
          </a:xfrm>
        </p:spPr>
        <p:txBody>
          <a:bodyPr>
            <a:normAutofit/>
          </a:bodyPr>
          <a:lstStyle/>
          <a:p>
            <a:r>
              <a:rPr lang="nl-NL" sz="1800" dirty="0" err="1" smtClean="0"/>
              <a:t>Subscript</a:t>
            </a:r>
            <a:r>
              <a:rPr lang="nl-NL" sz="1800" dirty="0" smtClean="0"/>
              <a:t> nummers van transities refereren naar beginstaat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1" y="1051456"/>
            <a:ext cx="3027362" cy="24321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811" y="1421693"/>
            <a:ext cx="4933950" cy="1958092"/>
          </a:xfrm>
          <a:prstGeom prst="rect">
            <a:avLst/>
          </a:prstGeom>
        </p:spPr>
      </p:pic>
      <p:sp>
        <p:nvSpPr>
          <p:cNvPr id="6" name="Pijl-rechts 5"/>
          <p:cNvSpPr/>
          <p:nvPr/>
        </p:nvSpPr>
        <p:spPr>
          <a:xfrm>
            <a:off x="3292511" y="2284410"/>
            <a:ext cx="5207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5977291" y="3420504"/>
            <a:ext cx="220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5908711" y="3379785"/>
            <a:ext cx="365760" cy="159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5504851" y="1649410"/>
            <a:ext cx="102235" cy="137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800126" y="1912935"/>
            <a:ext cx="102235" cy="137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6381786" y="2452050"/>
            <a:ext cx="102235" cy="137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/>
          <p:cNvSpPr/>
          <p:nvPr/>
        </p:nvSpPr>
        <p:spPr>
          <a:xfrm>
            <a:off x="6636421" y="1683065"/>
            <a:ext cx="102235" cy="1371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80A70CF-64BC-4DFF-8AE1-7CECAD796E8B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11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Experimenteel rotatie-vibratie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spectrum </a:t>
            </a:r>
            <a:r>
              <a:rPr lang="nl-NL" dirty="0" smtClean="0"/>
              <a:t>CO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3753264"/>
            <a:ext cx="8229600" cy="983835"/>
          </a:xfrm>
        </p:spPr>
        <p:txBody>
          <a:bodyPr>
            <a:normAutofit/>
          </a:bodyPr>
          <a:lstStyle/>
          <a:p>
            <a:r>
              <a:rPr lang="nl-NL" sz="1800" dirty="0" err="1" smtClean="0"/>
              <a:t>Labelling</a:t>
            </a:r>
            <a:r>
              <a:rPr lang="nl-NL" sz="1800" dirty="0" smtClean="0"/>
              <a:t> is super makkelijk! 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53" y="1045609"/>
            <a:ext cx="3478213" cy="270765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52" y="883328"/>
            <a:ext cx="3367941" cy="293300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 rot="16200000">
            <a:off x="1861372" y="1993786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P-</a:t>
            </a:r>
            <a:r>
              <a:rPr lang="nl-NL" dirty="0" err="1" smtClean="0"/>
              <a:t>branch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 rot="16200000">
            <a:off x="2484252" y="1800117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R-</a:t>
            </a:r>
            <a:r>
              <a:rPr lang="nl-NL" dirty="0" err="1" smtClean="0"/>
              <a:t>branch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17" y="820632"/>
            <a:ext cx="5132387" cy="4023739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334FAF1-5F9B-487C-BA86-2953FAC76940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3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48042"/>
            <a:ext cx="8229600" cy="857250"/>
          </a:xfrm>
        </p:spPr>
        <p:txBody>
          <a:bodyPr/>
          <a:lstStyle/>
          <a:p>
            <a:r>
              <a:rPr lang="nl-NL" dirty="0" smtClean="0"/>
              <a:t>Vibraties in </a:t>
            </a:r>
            <a:r>
              <a:rPr lang="nl-NL" dirty="0" err="1" smtClean="0"/>
              <a:t>polyatomische</a:t>
            </a:r>
            <a:r>
              <a:rPr lang="nl-NL" dirty="0" smtClean="0"/>
              <a:t> moleculen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579121"/>
            <a:ext cx="8229600" cy="28745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In </a:t>
            </a:r>
            <a:r>
              <a:rPr lang="nl-NL" sz="1800" dirty="0" err="1" smtClean="0"/>
              <a:t>diatomische</a:t>
            </a:r>
            <a:r>
              <a:rPr lang="nl-NL" sz="1800" dirty="0" smtClean="0"/>
              <a:t> moleculen maar 1 binding, dus maar 1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vibratie</a:t>
            </a:r>
            <a:r>
              <a:rPr lang="nl-NL" sz="1800" dirty="0" smtClean="0"/>
              <a:t>, dus maar één fundamentele band.</a:t>
            </a:r>
          </a:p>
          <a:p>
            <a:r>
              <a:rPr lang="nl-NL" sz="1800" dirty="0" err="1" smtClean="0"/>
              <a:t>Polyatomische</a:t>
            </a:r>
            <a:r>
              <a:rPr lang="nl-NL" sz="1800" dirty="0" smtClean="0"/>
              <a:t> moleculen hebben meerdere ‘</a:t>
            </a:r>
            <a:r>
              <a:rPr lang="nl-NL" sz="1800" dirty="0" err="1" smtClean="0"/>
              <a:t>normal</a:t>
            </a:r>
            <a:r>
              <a:rPr lang="nl-NL" sz="1800" dirty="0" smtClean="0"/>
              <a:t> modes’,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elk </a:t>
            </a:r>
            <a:r>
              <a:rPr lang="nl-NL" sz="1800" dirty="0" smtClean="0"/>
              <a:t>met een eigen fundamentele band. </a:t>
            </a:r>
          </a:p>
          <a:p>
            <a:r>
              <a:rPr lang="nl-NL" sz="1800" dirty="0" smtClean="0"/>
              <a:t>H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O en 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evenveel atomen, verschillend aantal pieken.</a:t>
            </a:r>
            <a:endParaRPr lang="nl-NL" sz="1800" dirty="0"/>
          </a:p>
        </p:txBody>
      </p:sp>
      <p:grpSp>
        <p:nvGrpSpPr>
          <p:cNvPr id="18" name="Groep 17"/>
          <p:cNvGrpSpPr/>
          <p:nvPr/>
        </p:nvGrpSpPr>
        <p:grpSpPr>
          <a:xfrm>
            <a:off x="674977" y="2346980"/>
            <a:ext cx="3819022" cy="2678587"/>
            <a:chOff x="190498" y="2694968"/>
            <a:chExt cx="8766940" cy="1623968"/>
          </a:xfrm>
        </p:grpSpPr>
        <p:sp>
          <p:nvSpPr>
            <p:cNvPr id="6" name="Rechthoek 5"/>
            <p:cNvSpPr/>
            <p:nvPr/>
          </p:nvSpPr>
          <p:spPr>
            <a:xfrm>
              <a:off x="1257299" y="2819400"/>
              <a:ext cx="6705600" cy="1104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Vrije vorm 7"/>
            <p:cNvSpPr/>
            <p:nvPr/>
          </p:nvSpPr>
          <p:spPr>
            <a:xfrm>
              <a:off x="1250950" y="2913239"/>
              <a:ext cx="6680200" cy="571343"/>
            </a:xfrm>
            <a:custGeom>
              <a:avLst/>
              <a:gdLst>
                <a:gd name="connsiteX0" fmla="*/ 0 w 6680200"/>
                <a:gd name="connsiteY0" fmla="*/ 20461 h 571343"/>
                <a:gd name="connsiteX1" fmla="*/ 222250 w 6680200"/>
                <a:gd name="connsiteY1" fmla="*/ 39511 h 571343"/>
                <a:gd name="connsiteX2" fmla="*/ 400050 w 6680200"/>
                <a:gd name="connsiteY2" fmla="*/ 33161 h 571343"/>
                <a:gd name="connsiteX3" fmla="*/ 533400 w 6680200"/>
                <a:gd name="connsiteY3" fmla="*/ 33161 h 571343"/>
                <a:gd name="connsiteX4" fmla="*/ 635000 w 6680200"/>
                <a:gd name="connsiteY4" fmla="*/ 71261 h 571343"/>
                <a:gd name="connsiteX5" fmla="*/ 685800 w 6680200"/>
                <a:gd name="connsiteY5" fmla="*/ 204611 h 571343"/>
                <a:gd name="connsiteX6" fmla="*/ 742950 w 6680200"/>
                <a:gd name="connsiteY6" fmla="*/ 382411 h 571343"/>
                <a:gd name="connsiteX7" fmla="*/ 781050 w 6680200"/>
                <a:gd name="connsiteY7" fmla="*/ 541161 h 571343"/>
                <a:gd name="connsiteX8" fmla="*/ 812800 w 6680200"/>
                <a:gd name="connsiteY8" fmla="*/ 566561 h 571343"/>
                <a:gd name="connsiteX9" fmla="*/ 844550 w 6680200"/>
                <a:gd name="connsiteY9" fmla="*/ 560211 h 571343"/>
                <a:gd name="connsiteX10" fmla="*/ 876300 w 6680200"/>
                <a:gd name="connsiteY10" fmla="*/ 458611 h 571343"/>
                <a:gd name="connsiteX11" fmla="*/ 927100 w 6680200"/>
                <a:gd name="connsiteY11" fmla="*/ 268111 h 571343"/>
                <a:gd name="connsiteX12" fmla="*/ 984250 w 6680200"/>
                <a:gd name="connsiteY12" fmla="*/ 122061 h 571343"/>
                <a:gd name="connsiteX13" fmla="*/ 1022350 w 6680200"/>
                <a:gd name="connsiteY13" fmla="*/ 71261 h 571343"/>
                <a:gd name="connsiteX14" fmla="*/ 1041400 w 6680200"/>
                <a:gd name="connsiteY14" fmla="*/ 71261 h 571343"/>
                <a:gd name="connsiteX15" fmla="*/ 1085850 w 6680200"/>
                <a:gd name="connsiteY15" fmla="*/ 83961 h 571343"/>
                <a:gd name="connsiteX16" fmla="*/ 1111250 w 6680200"/>
                <a:gd name="connsiteY16" fmla="*/ 166511 h 571343"/>
                <a:gd name="connsiteX17" fmla="*/ 1136650 w 6680200"/>
                <a:gd name="connsiteY17" fmla="*/ 249061 h 571343"/>
                <a:gd name="connsiteX18" fmla="*/ 1155700 w 6680200"/>
                <a:gd name="connsiteY18" fmla="*/ 312561 h 571343"/>
                <a:gd name="connsiteX19" fmla="*/ 1206500 w 6680200"/>
                <a:gd name="connsiteY19" fmla="*/ 280811 h 571343"/>
                <a:gd name="connsiteX20" fmla="*/ 1282700 w 6680200"/>
                <a:gd name="connsiteY20" fmla="*/ 153811 h 571343"/>
                <a:gd name="connsiteX21" fmla="*/ 1333500 w 6680200"/>
                <a:gd name="connsiteY21" fmla="*/ 71261 h 571343"/>
                <a:gd name="connsiteX22" fmla="*/ 1428750 w 6680200"/>
                <a:gd name="connsiteY22" fmla="*/ 45861 h 571343"/>
                <a:gd name="connsiteX23" fmla="*/ 1758950 w 6680200"/>
                <a:gd name="connsiteY23" fmla="*/ 58561 h 571343"/>
                <a:gd name="connsiteX24" fmla="*/ 1955800 w 6680200"/>
                <a:gd name="connsiteY24" fmla="*/ 52211 h 571343"/>
                <a:gd name="connsiteX25" fmla="*/ 2095500 w 6680200"/>
                <a:gd name="connsiteY25" fmla="*/ 26811 h 571343"/>
                <a:gd name="connsiteX26" fmla="*/ 2279650 w 6680200"/>
                <a:gd name="connsiteY26" fmla="*/ 52211 h 571343"/>
                <a:gd name="connsiteX27" fmla="*/ 2552700 w 6680200"/>
                <a:gd name="connsiteY27" fmla="*/ 26811 h 571343"/>
                <a:gd name="connsiteX28" fmla="*/ 3060700 w 6680200"/>
                <a:gd name="connsiteY28" fmla="*/ 14111 h 571343"/>
                <a:gd name="connsiteX29" fmla="*/ 3441700 w 6680200"/>
                <a:gd name="connsiteY29" fmla="*/ 33161 h 571343"/>
                <a:gd name="connsiteX30" fmla="*/ 3651250 w 6680200"/>
                <a:gd name="connsiteY30" fmla="*/ 20461 h 571343"/>
                <a:gd name="connsiteX31" fmla="*/ 3987800 w 6680200"/>
                <a:gd name="connsiteY31" fmla="*/ 20461 h 571343"/>
                <a:gd name="connsiteX32" fmla="*/ 4114800 w 6680200"/>
                <a:gd name="connsiteY32" fmla="*/ 96661 h 571343"/>
                <a:gd name="connsiteX33" fmla="*/ 4203700 w 6680200"/>
                <a:gd name="connsiteY33" fmla="*/ 217311 h 571343"/>
                <a:gd name="connsiteX34" fmla="*/ 4254500 w 6680200"/>
                <a:gd name="connsiteY34" fmla="*/ 350661 h 571343"/>
                <a:gd name="connsiteX35" fmla="*/ 4298950 w 6680200"/>
                <a:gd name="connsiteY35" fmla="*/ 458611 h 571343"/>
                <a:gd name="connsiteX36" fmla="*/ 4375150 w 6680200"/>
                <a:gd name="connsiteY36" fmla="*/ 471311 h 571343"/>
                <a:gd name="connsiteX37" fmla="*/ 4445000 w 6680200"/>
                <a:gd name="connsiteY37" fmla="*/ 433211 h 571343"/>
                <a:gd name="connsiteX38" fmla="*/ 4514850 w 6680200"/>
                <a:gd name="connsiteY38" fmla="*/ 274461 h 571343"/>
                <a:gd name="connsiteX39" fmla="*/ 4648200 w 6680200"/>
                <a:gd name="connsiteY39" fmla="*/ 103011 h 571343"/>
                <a:gd name="connsiteX40" fmla="*/ 4845050 w 6680200"/>
                <a:gd name="connsiteY40" fmla="*/ 14111 h 571343"/>
                <a:gd name="connsiteX41" fmla="*/ 5010150 w 6680200"/>
                <a:gd name="connsiteY41" fmla="*/ 1411 h 571343"/>
                <a:gd name="connsiteX42" fmla="*/ 5168900 w 6680200"/>
                <a:gd name="connsiteY42" fmla="*/ 26811 h 571343"/>
                <a:gd name="connsiteX43" fmla="*/ 5613400 w 6680200"/>
                <a:gd name="connsiteY43" fmla="*/ 58561 h 571343"/>
                <a:gd name="connsiteX44" fmla="*/ 6076950 w 6680200"/>
                <a:gd name="connsiteY44" fmla="*/ 52211 h 571343"/>
                <a:gd name="connsiteX45" fmla="*/ 6680200 w 6680200"/>
                <a:gd name="connsiteY45" fmla="*/ 7761 h 57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80200" h="571343">
                  <a:moveTo>
                    <a:pt x="0" y="20461"/>
                  </a:moveTo>
                  <a:cubicBezTo>
                    <a:pt x="77787" y="28927"/>
                    <a:pt x="155575" y="37394"/>
                    <a:pt x="222250" y="39511"/>
                  </a:cubicBezTo>
                  <a:lnTo>
                    <a:pt x="400050" y="33161"/>
                  </a:lnTo>
                  <a:cubicBezTo>
                    <a:pt x="451908" y="32103"/>
                    <a:pt x="494242" y="26811"/>
                    <a:pt x="533400" y="33161"/>
                  </a:cubicBezTo>
                  <a:cubicBezTo>
                    <a:pt x="572558" y="39511"/>
                    <a:pt x="609600" y="42686"/>
                    <a:pt x="635000" y="71261"/>
                  </a:cubicBezTo>
                  <a:cubicBezTo>
                    <a:pt x="660400" y="99836"/>
                    <a:pt x="667808" y="152753"/>
                    <a:pt x="685800" y="204611"/>
                  </a:cubicBezTo>
                  <a:cubicBezTo>
                    <a:pt x="703792" y="256469"/>
                    <a:pt x="727075" y="326319"/>
                    <a:pt x="742950" y="382411"/>
                  </a:cubicBezTo>
                  <a:cubicBezTo>
                    <a:pt x="758825" y="438503"/>
                    <a:pt x="769408" y="510469"/>
                    <a:pt x="781050" y="541161"/>
                  </a:cubicBezTo>
                  <a:cubicBezTo>
                    <a:pt x="792692" y="571853"/>
                    <a:pt x="802217" y="563386"/>
                    <a:pt x="812800" y="566561"/>
                  </a:cubicBezTo>
                  <a:cubicBezTo>
                    <a:pt x="823383" y="569736"/>
                    <a:pt x="833967" y="578203"/>
                    <a:pt x="844550" y="560211"/>
                  </a:cubicBezTo>
                  <a:cubicBezTo>
                    <a:pt x="855133" y="542219"/>
                    <a:pt x="862542" y="507294"/>
                    <a:pt x="876300" y="458611"/>
                  </a:cubicBezTo>
                  <a:cubicBezTo>
                    <a:pt x="890058" y="409928"/>
                    <a:pt x="909108" y="324203"/>
                    <a:pt x="927100" y="268111"/>
                  </a:cubicBezTo>
                  <a:cubicBezTo>
                    <a:pt x="945092" y="212019"/>
                    <a:pt x="968375" y="154869"/>
                    <a:pt x="984250" y="122061"/>
                  </a:cubicBezTo>
                  <a:cubicBezTo>
                    <a:pt x="1000125" y="89253"/>
                    <a:pt x="1022350" y="71261"/>
                    <a:pt x="1022350" y="71261"/>
                  </a:cubicBezTo>
                  <a:cubicBezTo>
                    <a:pt x="1031875" y="62794"/>
                    <a:pt x="1030817" y="69144"/>
                    <a:pt x="1041400" y="71261"/>
                  </a:cubicBezTo>
                  <a:cubicBezTo>
                    <a:pt x="1051983" y="73378"/>
                    <a:pt x="1074208" y="68086"/>
                    <a:pt x="1085850" y="83961"/>
                  </a:cubicBezTo>
                  <a:cubicBezTo>
                    <a:pt x="1097492" y="99836"/>
                    <a:pt x="1111250" y="166511"/>
                    <a:pt x="1111250" y="166511"/>
                  </a:cubicBezTo>
                  <a:cubicBezTo>
                    <a:pt x="1119717" y="194028"/>
                    <a:pt x="1129242" y="224719"/>
                    <a:pt x="1136650" y="249061"/>
                  </a:cubicBezTo>
                  <a:cubicBezTo>
                    <a:pt x="1144058" y="273403"/>
                    <a:pt x="1144058" y="307269"/>
                    <a:pt x="1155700" y="312561"/>
                  </a:cubicBezTo>
                  <a:cubicBezTo>
                    <a:pt x="1167342" y="317853"/>
                    <a:pt x="1185333" y="307269"/>
                    <a:pt x="1206500" y="280811"/>
                  </a:cubicBezTo>
                  <a:cubicBezTo>
                    <a:pt x="1227667" y="254353"/>
                    <a:pt x="1261533" y="188736"/>
                    <a:pt x="1282700" y="153811"/>
                  </a:cubicBezTo>
                  <a:cubicBezTo>
                    <a:pt x="1303867" y="118886"/>
                    <a:pt x="1309158" y="89253"/>
                    <a:pt x="1333500" y="71261"/>
                  </a:cubicBezTo>
                  <a:cubicBezTo>
                    <a:pt x="1357842" y="53269"/>
                    <a:pt x="1357842" y="47978"/>
                    <a:pt x="1428750" y="45861"/>
                  </a:cubicBezTo>
                  <a:lnTo>
                    <a:pt x="1758950" y="58561"/>
                  </a:lnTo>
                  <a:cubicBezTo>
                    <a:pt x="1846792" y="59619"/>
                    <a:pt x="1899708" y="57503"/>
                    <a:pt x="1955800" y="52211"/>
                  </a:cubicBezTo>
                  <a:cubicBezTo>
                    <a:pt x="2011892" y="46919"/>
                    <a:pt x="2041525" y="26811"/>
                    <a:pt x="2095500" y="26811"/>
                  </a:cubicBezTo>
                  <a:cubicBezTo>
                    <a:pt x="2149475" y="26811"/>
                    <a:pt x="2203450" y="52211"/>
                    <a:pt x="2279650" y="52211"/>
                  </a:cubicBezTo>
                  <a:cubicBezTo>
                    <a:pt x="2355850" y="52211"/>
                    <a:pt x="2422525" y="33161"/>
                    <a:pt x="2552700" y="26811"/>
                  </a:cubicBezTo>
                  <a:cubicBezTo>
                    <a:pt x="2682875" y="20461"/>
                    <a:pt x="2912533" y="13053"/>
                    <a:pt x="3060700" y="14111"/>
                  </a:cubicBezTo>
                  <a:cubicBezTo>
                    <a:pt x="3208867" y="15169"/>
                    <a:pt x="3343275" y="32103"/>
                    <a:pt x="3441700" y="33161"/>
                  </a:cubicBezTo>
                  <a:cubicBezTo>
                    <a:pt x="3540125" y="34219"/>
                    <a:pt x="3560233" y="22578"/>
                    <a:pt x="3651250" y="20461"/>
                  </a:cubicBezTo>
                  <a:cubicBezTo>
                    <a:pt x="3742267" y="18344"/>
                    <a:pt x="3910542" y="7761"/>
                    <a:pt x="3987800" y="20461"/>
                  </a:cubicBezTo>
                  <a:cubicBezTo>
                    <a:pt x="4065058" y="33161"/>
                    <a:pt x="4078817" y="63853"/>
                    <a:pt x="4114800" y="96661"/>
                  </a:cubicBezTo>
                  <a:cubicBezTo>
                    <a:pt x="4150783" y="129469"/>
                    <a:pt x="4180417" y="174978"/>
                    <a:pt x="4203700" y="217311"/>
                  </a:cubicBezTo>
                  <a:cubicBezTo>
                    <a:pt x="4226983" y="259644"/>
                    <a:pt x="4238625" y="310444"/>
                    <a:pt x="4254500" y="350661"/>
                  </a:cubicBezTo>
                  <a:cubicBezTo>
                    <a:pt x="4270375" y="390878"/>
                    <a:pt x="4278842" y="438503"/>
                    <a:pt x="4298950" y="458611"/>
                  </a:cubicBezTo>
                  <a:cubicBezTo>
                    <a:pt x="4319058" y="478719"/>
                    <a:pt x="4350808" y="475544"/>
                    <a:pt x="4375150" y="471311"/>
                  </a:cubicBezTo>
                  <a:cubicBezTo>
                    <a:pt x="4399492" y="467078"/>
                    <a:pt x="4421717" y="466019"/>
                    <a:pt x="4445000" y="433211"/>
                  </a:cubicBezTo>
                  <a:cubicBezTo>
                    <a:pt x="4468283" y="400403"/>
                    <a:pt x="4480983" y="329494"/>
                    <a:pt x="4514850" y="274461"/>
                  </a:cubicBezTo>
                  <a:cubicBezTo>
                    <a:pt x="4548717" y="219428"/>
                    <a:pt x="4593167" y="146403"/>
                    <a:pt x="4648200" y="103011"/>
                  </a:cubicBezTo>
                  <a:cubicBezTo>
                    <a:pt x="4703233" y="59619"/>
                    <a:pt x="4784725" y="31044"/>
                    <a:pt x="4845050" y="14111"/>
                  </a:cubicBezTo>
                  <a:cubicBezTo>
                    <a:pt x="4905375" y="-2822"/>
                    <a:pt x="4956175" y="-706"/>
                    <a:pt x="5010150" y="1411"/>
                  </a:cubicBezTo>
                  <a:cubicBezTo>
                    <a:pt x="5064125" y="3528"/>
                    <a:pt x="5068358" y="17286"/>
                    <a:pt x="5168900" y="26811"/>
                  </a:cubicBezTo>
                  <a:cubicBezTo>
                    <a:pt x="5269442" y="36336"/>
                    <a:pt x="5462058" y="54328"/>
                    <a:pt x="5613400" y="58561"/>
                  </a:cubicBezTo>
                  <a:cubicBezTo>
                    <a:pt x="5764742" y="62794"/>
                    <a:pt x="5899150" y="60678"/>
                    <a:pt x="6076950" y="52211"/>
                  </a:cubicBezTo>
                  <a:cubicBezTo>
                    <a:pt x="6254750" y="43744"/>
                    <a:pt x="6608233" y="7761"/>
                    <a:pt x="6680200" y="776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0" name="Rechte verbindingslijn met pijl 9"/>
            <p:cNvCxnSpPr/>
            <p:nvPr/>
          </p:nvCxnSpPr>
          <p:spPr>
            <a:xfrm flipH="1">
              <a:off x="3981449" y="3977936"/>
              <a:ext cx="11048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kstvak 10"/>
                <p:cNvSpPr txBox="1"/>
                <p:nvPr/>
              </p:nvSpPr>
              <p:spPr>
                <a:xfrm>
                  <a:off x="4286249" y="3949604"/>
                  <a:ext cx="5715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1" name="Tekstvak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6249" y="3949604"/>
                  <a:ext cx="57150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219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kstvak 11"/>
            <p:cNvSpPr txBox="1"/>
            <p:nvPr/>
          </p:nvSpPr>
          <p:spPr>
            <a:xfrm rot="16200000">
              <a:off x="290497" y="3074479"/>
              <a:ext cx="106680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 smtClean="0"/>
                <a:t>Transmissie</a:t>
              </a:r>
              <a:endParaRPr lang="nl-NL" sz="1400" dirty="0"/>
            </a:p>
          </p:txBody>
        </p:sp>
        <p:sp>
          <p:nvSpPr>
            <p:cNvPr id="13" name="Tekstvak 12"/>
            <p:cNvSpPr txBox="1"/>
            <p:nvPr/>
          </p:nvSpPr>
          <p:spPr>
            <a:xfrm>
              <a:off x="6788380" y="3909696"/>
              <a:ext cx="2169058" cy="205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smtClean="0"/>
                <a:t>600 cm</a:t>
              </a:r>
              <a:r>
                <a:rPr lang="nl-NL" sz="1600" baseline="30000" dirty="0" smtClean="0"/>
                <a:t>-1</a:t>
              </a:r>
              <a:endParaRPr lang="nl-NL" sz="1600" baseline="30000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237533" y="3956038"/>
              <a:ext cx="2390918" cy="205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smtClean="0"/>
                <a:t>4000 cm</a:t>
              </a:r>
              <a:r>
                <a:rPr lang="nl-NL" sz="1600" baseline="30000" dirty="0" smtClean="0"/>
                <a:t>-1</a:t>
              </a:r>
              <a:endParaRPr lang="nl-NL" sz="1600" baseline="30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57782" y="3827719"/>
              <a:ext cx="1511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smtClean="0"/>
                <a:t>0</a:t>
              </a:r>
              <a:endParaRPr lang="nl-NL" sz="1600" baseline="30000" dirty="0"/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190498" y="2739057"/>
              <a:ext cx="1511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smtClean="0"/>
                <a:t>100</a:t>
              </a:r>
              <a:endParaRPr lang="nl-NL" sz="1600" baseline="30000" dirty="0"/>
            </a:p>
          </p:txBody>
        </p:sp>
      </p:grpSp>
      <p:sp>
        <p:nvSpPr>
          <p:cNvPr id="19" name="Pijl-omlaag 18"/>
          <p:cNvSpPr/>
          <p:nvPr/>
        </p:nvSpPr>
        <p:spPr>
          <a:xfrm rot="10800000">
            <a:off x="1403216" y="3702900"/>
            <a:ext cx="177800" cy="189274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-omlaag 21"/>
          <p:cNvSpPr/>
          <p:nvPr/>
        </p:nvSpPr>
        <p:spPr>
          <a:xfrm rot="10800000">
            <a:off x="1575544" y="3240474"/>
            <a:ext cx="177800" cy="189274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-omlaag 22"/>
          <p:cNvSpPr/>
          <p:nvPr/>
        </p:nvSpPr>
        <p:spPr>
          <a:xfrm rot="10800000">
            <a:off x="2922780" y="3506835"/>
            <a:ext cx="177800" cy="189274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2687598" y="3663359"/>
            <a:ext cx="94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1595,0</a:t>
            </a:r>
            <a:endParaRPr lang="nl-NL" sz="1600" dirty="0"/>
          </a:p>
        </p:txBody>
      </p:sp>
      <p:sp>
        <p:nvSpPr>
          <p:cNvPr id="25" name="Tekstvak 24"/>
          <p:cNvSpPr txBox="1"/>
          <p:nvPr/>
        </p:nvSpPr>
        <p:spPr>
          <a:xfrm>
            <a:off x="1139693" y="3831225"/>
            <a:ext cx="900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3755,8</a:t>
            </a:r>
            <a:endParaRPr lang="nl-NL" sz="1600" dirty="0"/>
          </a:p>
        </p:txBody>
      </p:sp>
      <p:sp>
        <p:nvSpPr>
          <p:cNvPr id="26" name="Tekstvak 25"/>
          <p:cNvSpPr txBox="1"/>
          <p:nvPr/>
        </p:nvSpPr>
        <p:spPr>
          <a:xfrm>
            <a:off x="1342567" y="3389786"/>
            <a:ext cx="900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3651,7</a:t>
            </a:r>
            <a:endParaRPr lang="nl-NL" sz="1600" dirty="0"/>
          </a:p>
        </p:txBody>
      </p:sp>
      <p:sp>
        <p:nvSpPr>
          <p:cNvPr id="27" name="Rechthoek 26"/>
          <p:cNvSpPr/>
          <p:nvPr/>
        </p:nvSpPr>
        <p:spPr>
          <a:xfrm>
            <a:off x="2330390" y="221274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nl-NL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6223199" y="2213758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nl-NL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nl-NL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ep 51"/>
          <p:cNvGrpSpPr/>
          <p:nvPr/>
        </p:nvGrpSpPr>
        <p:grpSpPr>
          <a:xfrm>
            <a:off x="4541940" y="2537354"/>
            <a:ext cx="3790682" cy="2043418"/>
            <a:chOff x="4103641" y="1975201"/>
            <a:chExt cx="3790682" cy="2689669"/>
          </a:xfrm>
        </p:grpSpPr>
        <p:sp>
          <p:nvSpPr>
            <p:cNvPr id="35" name="Vrije vorm 34"/>
            <p:cNvSpPr/>
            <p:nvPr/>
          </p:nvSpPr>
          <p:spPr>
            <a:xfrm>
              <a:off x="4471988" y="2187690"/>
              <a:ext cx="2909887" cy="2057991"/>
            </a:xfrm>
            <a:custGeom>
              <a:avLst/>
              <a:gdLst>
                <a:gd name="connsiteX0" fmla="*/ 0 w 2909887"/>
                <a:gd name="connsiteY0" fmla="*/ 6235 h 2057991"/>
                <a:gd name="connsiteX1" fmla="*/ 738187 w 2909887"/>
                <a:gd name="connsiteY1" fmla="*/ 15760 h 2057991"/>
                <a:gd name="connsiteX2" fmla="*/ 752475 w 2909887"/>
                <a:gd name="connsiteY2" fmla="*/ 15760 h 2057991"/>
                <a:gd name="connsiteX3" fmla="*/ 776287 w 2909887"/>
                <a:gd name="connsiteY3" fmla="*/ 30048 h 2057991"/>
                <a:gd name="connsiteX4" fmla="*/ 771525 w 2909887"/>
                <a:gd name="connsiteY4" fmla="*/ 58623 h 2057991"/>
                <a:gd name="connsiteX5" fmla="*/ 781050 w 2909887"/>
                <a:gd name="connsiteY5" fmla="*/ 344373 h 2057991"/>
                <a:gd name="connsiteX6" fmla="*/ 790575 w 2909887"/>
                <a:gd name="connsiteY6" fmla="*/ 1915998 h 2057991"/>
                <a:gd name="connsiteX7" fmla="*/ 790575 w 2909887"/>
                <a:gd name="connsiteY7" fmla="*/ 1982673 h 2057991"/>
                <a:gd name="connsiteX8" fmla="*/ 800100 w 2909887"/>
                <a:gd name="connsiteY8" fmla="*/ 1973148 h 2057991"/>
                <a:gd name="connsiteX9" fmla="*/ 800100 w 2909887"/>
                <a:gd name="connsiteY9" fmla="*/ 1944573 h 2057991"/>
                <a:gd name="connsiteX10" fmla="*/ 814387 w 2909887"/>
                <a:gd name="connsiteY10" fmla="*/ 1949335 h 2057991"/>
                <a:gd name="connsiteX11" fmla="*/ 842962 w 2909887"/>
                <a:gd name="connsiteY11" fmla="*/ 1963623 h 2057991"/>
                <a:gd name="connsiteX12" fmla="*/ 852487 w 2909887"/>
                <a:gd name="connsiteY12" fmla="*/ 1911235 h 2057991"/>
                <a:gd name="connsiteX13" fmla="*/ 885825 w 2909887"/>
                <a:gd name="connsiteY13" fmla="*/ 163398 h 2057991"/>
                <a:gd name="connsiteX14" fmla="*/ 885825 w 2909887"/>
                <a:gd name="connsiteY14" fmla="*/ 96723 h 2057991"/>
                <a:gd name="connsiteX15" fmla="*/ 885825 w 2909887"/>
                <a:gd name="connsiteY15" fmla="*/ 53860 h 2057991"/>
                <a:gd name="connsiteX16" fmla="*/ 900112 w 2909887"/>
                <a:gd name="connsiteY16" fmla="*/ 53860 h 2057991"/>
                <a:gd name="connsiteX17" fmla="*/ 895350 w 2909887"/>
                <a:gd name="connsiteY17" fmla="*/ 106248 h 2057991"/>
                <a:gd name="connsiteX18" fmla="*/ 928687 w 2909887"/>
                <a:gd name="connsiteY18" fmla="*/ 30048 h 2057991"/>
                <a:gd name="connsiteX19" fmla="*/ 952500 w 2909887"/>
                <a:gd name="connsiteY19" fmla="*/ 10998 h 2057991"/>
                <a:gd name="connsiteX20" fmla="*/ 1042987 w 2909887"/>
                <a:gd name="connsiteY20" fmla="*/ 10998 h 2057991"/>
                <a:gd name="connsiteX21" fmla="*/ 2581275 w 2909887"/>
                <a:gd name="connsiteY21" fmla="*/ 15760 h 2057991"/>
                <a:gd name="connsiteX22" fmla="*/ 2614612 w 2909887"/>
                <a:gd name="connsiteY22" fmla="*/ 20523 h 2057991"/>
                <a:gd name="connsiteX23" fmla="*/ 2628900 w 2909887"/>
                <a:gd name="connsiteY23" fmla="*/ 63385 h 2057991"/>
                <a:gd name="connsiteX24" fmla="*/ 2633662 w 2909887"/>
                <a:gd name="connsiteY24" fmla="*/ 201498 h 2057991"/>
                <a:gd name="connsiteX25" fmla="*/ 2652712 w 2909887"/>
                <a:gd name="connsiteY25" fmla="*/ 668223 h 2057991"/>
                <a:gd name="connsiteX26" fmla="*/ 2657475 w 2909887"/>
                <a:gd name="connsiteY26" fmla="*/ 701560 h 2057991"/>
                <a:gd name="connsiteX27" fmla="*/ 2671762 w 2909887"/>
                <a:gd name="connsiteY27" fmla="*/ 677748 h 2057991"/>
                <a:gd name="connsiteX28" fmla="*/ 2667000 w 2909887"/>
                <a:gd name="connsiteY28" fmla="*/ 1773123 h 2057991"/>
                <a:gd name="connsiteX29" fmla="*/ 2667000 w 2909887"/>
                <a:gd name="connsiteY29" fmla="*/ 1792173 h 2057991"/>
                <a:gd name="connsiteX30" fmla="*/ 2671762 w 2909887"/>
                <a:gd name="connsiteY30" fmla="*/ 1692160 h 2057991"/>
                <a:gd name="connsiteX31" fmla="*/ 2681287 w 2909887"/>
                <a:gd name="connsiteY31" fmla="*/ 549160 h 2057991"/>
                <a:gd name="connsiteX32" fmla="*/ 2681287 w 2909887"/>
                <a:gd name="connsiteY32" fmla="*/ 539635 h 2057991"/>
                <a:gd name="connsiteX33" fmla="*/ 2700337 w 2909887"/>
                <a:gd name="connsiteY33" fmla="*/ 620598 h 2057991"/>
                <a:gd name="connsiteX34" fmla="*/ 2695575 w 2909887"/>
                <a:gd name="connsiteY34" fmla="*/ 277698 h 2057991"/>
                <a:gd name="connsiteX35" fmla="*/ 2724150 w 2909887"/>
                <a:gd name="connsiteY35" fmla="*/ 20523 h 2057991"/>
                <a:gd name="connsiteX36" fmla="*/ 2752725 w 2909887"/>
                <a:gd name="connsiteY36" fmla="*/ 15760 h 2057991"/>
                <a:gd name="connsiteX37" fmla="*/ 2909887 w 2909887"/>
                <a:gd name="connsiteY37" fmla="*/ 15760 h 20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09887" h="2057991">
                  <a:moveTo>
                    <a:pt x="0" y="6235"/>
                  </a:moveTo>
                  <a:lnTo>
                    <a:pt x="738187" y="15760"/>
                  </a:lnTo>
                  <a:cubicBezTo>
                    <a:pt x="863599" y="17347"/>
                    <a:pt x="746125" y="13379"/>
                    <a:pt x="752475" y="15760"/>
                  </a:cubicBezTo>
                  <a:cubicBezTo>
                    <a:pt x="758825" y="18141"/>
                    <a:pt x="773112" y="22904"/>
                    <a:pt x="776287" y="30048"/>
                  </a:cubicBezTo>
                  <a:cubicBezTo>
                    <a:pt x="779462" y="37192"/>
                    <a:pt x="770731" y="6236"/>
                    <a:pt x="771525" y="58623"/>
                  </a:cubicBezTo>
                  <a:cubicBezTo>
                    <a:pt x="772319" y="111010"/>
                    <a:pt x="777875" y="34811"/>
                    <a:pt x="781050" y="344373"/>
                  </a:cubicBezTo>
                  <a:cubicBezTo>
                    <a:pt x="784225" y="653935"/>
                    <a:pt x="788988" y="1642948"/>
                    <a:pt x="790575" y="1915998"/>
                  </a:cubicBezTo>
                  <a:cubicBezTo>
                    <a:pt x="792162" y="2189048"/>
                    <a:pt x="790575" y="1982673"/>
                    <a:pt x="790575" y="1982673"/>
                  </a:cubicBezTo>
                  <a:cubicBezTo>
                    <a:pt x="792163" y="1992198"/>
                    <a:pt x="798513" y="1979498"/>
                    <a:pt x="800100" y="1973148"/>
                  </a:cubicBezTo>
                  <a:cubicBezTo>
                    <a:pt x="801688" y="1966798"/>
                    <a:pt x="800100" y="1944573"/>
                    <a:pt x="800100" y="1944573"/>
                  </a:cubicBezTo>
                  <a:cubicBezTo>
                    <a:pt x="802481" y="1940604"/>
                    <a:pt x="807243" y="1946160"/>
                    <a:pt x="814387" y="1949335"/>
                  </a:cubicBezTo>
                  <a:cubicBezTo>
                    <a:pt x="821531" y="1952510"/>
                    <a:pt x="836612" y="1969973"/>
                    <a:pt x="842962" y="1963623"/>
                  </a:cubicBezTo>
                  <a:cubicBezTo>
                    <a:pt x="849312" y="1957273"/>
                    <a:pt x="845343" y="2211272"/>
                    <a:pt x="852487" y="1911235"/>
                  </a:cubicBezTo>
                  <a:cubicBezTo>
                    <a:pt x="859631" y="1611198"/>
                    <a:pt x="880269" y="465817"/>
                    <a:pt x="885825" y="163398"/>
                  </a:cubicBezTo>
                  <a:cubicBezTo>
                    <a:pt x="891381" y="-139021"/>
                    <a:pt x="885825" y="96723"/>
                    <a:pt x="885825" y="96723"/>
                  </a:cubicBezTo>
                  <a:lnTo>
                    <a:pt x="885825" y="53860"/>
                  </a:lnTo>
                  <a:cubicBezTo>
                    <a:pt x="888206" y="46716"/>
                    <a:pt x="898524" y="45129"/>
                    <a:pt x="900112" y="53860"/>
                  </a:cubicBezTo>
                  <a:cubicBezTo>
                    <a:pt x="901700" y="62591"/>
                    <a:pt x="890588" y="110217"/>
                    <a:pt x="895350" y="106248"/>
                  </a:cubicBezTo>
                  <a:cubicBezTo>
                    <a:pt x="900112" y="102279"/>
                    <a:pt x="919162" y="45923"/>
                    <a:pt x="928687" y="30048"/>
                  </a:cubicBezTo>
                  <a:cubicBezTo>
                    <a:pt x="938212" y="14173"/>
                    <a:pt x="933450" y="14173"/>
                    <a:pt x="952500" y="10998"/>
                  </a:cubicBezTo>
                  <a:cubicBezTo>
                    <a:pt x="971550" y="7823"/>
                    <a:pt x="1042987" y="10998"/>
                    <a:pt x="1042987" y="10998"/>
                  </a:cubicBezTo>
                  <a:lnTo>
                    <a:pt x="2581275" y="15760"/>
                  </a:lnTo>
                  <a:cubicBezTo>
                    <a:pt x="2843213" y="17348"/>
                    <a:pt x="2606675" y="12586"/>
                    <a:pt x="2614612" y="20523"/>
                  </a:cubicBezTo>
                  <a:cubicBezTo>
                    <a:pt x="2622549" y="28460"/>
                    <a:pt x="2625725" y="33222"/>
                    <a:pt x="2628900" y="63385"/>
                  </a:cubicBezTo>
                  <a:cubicBezTo>
                    <a:pt x="2632075" y="93548"/>
                    <a:pt x="2629693" y="100692"/>
                    <a:pt x="2633662" y="201498"/>
                  </a:cubicBezTo>
                  <a:cubicBezTo>
                    <a:pt x="2637631" y="302304"/>
                    <a:pt x="2648743" y="584879"/>
                    <a:pt x="2652712" y="668223"/>
                  </a:cubicBezTo>
                  <a:cubicBezTo>
                    <a:pt x="2656681" y="751567"/>
                    <a:pt x="2654300" y="699973"/>
                    <a:pt x="2657475" y="701560"/>
                  </a:cubicBezTo>
                  <a:cubicBezTo>
                    <a:pt x="2660650" y="703147"/>
                    <a:pt x="2670175" y="499154"/>
                    <a:pt x="2671762" y="677748"/>
                  </a:cubicBezTo>
                  <a:cubicBezTo>
                    <a:pt x="2673349" y="856342"/>
                    <a:pt x="2667000" y="1773123"/>
                    <a:pt x="2667000" y="1773123"/>
                  </a:cubicBezTo>
                  <a:cubicBezTo>
                    <a:pt x="2666206" y="1958860"/>
                    <a:pt x="2666206" y="1805667"/>
                    <a:pt x="2667000" y="1792173"/>
                  </a:cubicBezTo>
                  <a:cubicBezTo>
                    <a:pt x="2667794" y="1778679"/>
                    <a:pt x="2669381" y="1899329"/>
                    <a:pt x="2671762" y="1692160"/>
                  </a:cubicBezTo>
                  <a:cubicBezTo>
                    <a:pt x="2674143" y="1484991"/>
                    <a:pt x="2681287" y="549160"/>
                    <a:pt x="2681287" y="549160"/>
                  </a:cubicBezTo>
                  <a:cubicBezTo>
                    <a:pt x="2682874" y="357073"/>
                    <a:pt x="2678112" y="527729"/>
                    <a:pt x="2681287" y="539635"/>
                  </a:cubicBezTo>
                  <a:cubicBezTo>
                    <a:pt x="2684462" y="551541"/>
                    <a:pt x="2697956" y="664254"/>
                    <a:pt x="2700337" y="620598"/>
                  </a:cubicBezTo>
                  <a:cubicBezTo>
                    <a:pt x="2702718" y="576942"/>
                    <a:pt x="2691606" y="377710"/>
                    <a:pt x="2695575" y="277698"/>
                  </a:cubicBezTo>
                  <a:cubicBezTo>
                    <a:pt x="2699544" y="177686"/>
                    <a:pt x="2714625" y="64179"/>
                    <a:pt x="2724150" y="20523"/>
                  </a:cubicBezTo>
                  <a:cubicBezTo>
                    <a:pt x="2733675" y="-23133"/>
                    <a:pt x="2721769" y="16554"/>
                    <a:pt x="2752725" y="15760"/>
                  </a:cubicBezTo>
                  <a:cubicBezTo>
                    <a:pt x="2783681" y="14966"/>
                    <a:pt x="2846784" y="15363"/>
                    <a:pt x="2909887" y="1576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Rechthoek 35"/>
            <p:cNvSpPr/>
            <p:nvPr/>
          </p:nvSpPr>
          <p:spPr>
            <a:xfrm>
              <a:off x="4471988" y="1975201"/>
              <a:ext cx="2949897" cy="241137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8" name="Rechte verbindingslijn 37"/>
            <p:cNvCxnSpPr/>
            <p:nvPr/>
          </p:nvCxnSpPr>
          <p:spPr>
            <a:xfrm>
              <a:off x="7098721" y="2202232"/>
              <a:ext cx="87893" cy="1219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kstvak 49"/>
            <p:cNvSpPr txBox="1"/>
            <p:nvPr/>
          </p:nvSpPr>
          <p:spPr>
            <a:xfrm>
              <a:off x="6949446" y="4304942"/>
              <a:ext cx="944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5</a:t>
              </a:r>
              <a:r>
                <a:rPr lang="nl-NL" sz="1600" dirty="0" smtClean="0"/>
                <a:t>00 cm</a:t>
              </a:r>
              <a:r>
                <a:rPr lang="nl-NL" sz="1600" baseline="30000" dirty="0" smtClean="0"/>
                <a:t>-1</a:t>
              </a:r>
              <a:endParaRPr lang="nl-NL" sz="1600" baseline="30000" dirty="0"/>
            </a:p>
          </p:txBody>
        </p:sp>
        <p:sp>
          <p:nvSpPr>
            <p:cNvPr id="51" name="Tekstvak 50"/>
            <p:cNvSpPr txBox="1"/>
            <p:nvPr/>
          </p:nvSpPr>
          <p:spPr>
            <a:xfrm>
              <a:off x="4103641" y="4326316"/>
              <a:ext cx="10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3</a:t>
              </a:r>
              <a:r>
                <a:rPr lang="nl-NL" sz="1600" dirty="0" smtClean="0"/>
                <a:t>000 cm</a:t>
              </a:r>
              <a:r>
                <a:rPr lang="nl-NL" sz="1600" baseline="30000" dirty="0" smtClean="0"/>
                <a:t>-1</a:t>
              </a:r>
              <a:endParaRPr lang="nl-NL" sz="1600" baseline="30000" dirty="0"/>
            </a:p>
          </p:txBody>
        </p:sp>
      </p:grpSp>
      <p:sp>
        <p:nvSpPr>
          <p:cNvPr id="53" name="Tekstvak 52"/>
          <p:cNvSpPr txBox="1"/>
          <p:nvPr/>
        </p:nvSpPr>
        <p:spPr>
          <a:xfrm rot="16200000">
            <a:off x="3869995" y="3125255"/>
            <a:ext cx="1759589" cy="1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/>
              <a:t>Transmissie</a:t>
            </a:r>
            <a:endParaRPr lang="nl-NL" sz="1400" dirty="0"/>
          </a:p>
        </p:txBody>
      </p:sp>
      <p:sp>
        <p:nvSpPr>
          <p:cNvPr id="54" name="Tekstvak 53"/>
          <p:cNvSpPr txBox="1"/>
          <p:nvPr/>
        </p:nvSpPr>
        <p:spPr>
          <a:xfrm>
            <a:off x="4720989" y="4180866"/>
            <a:ext cx="658347" cy="55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0</a:t>
            </a:r>
            <a:endParaRPr lang="nl-NL" sz="1600" baseline="30000" dirty="0"/>
          </a:p>
        </p:txBody>
      </p:sp>
      <p:sp>
        <p:nvSpPr>
          <p:cNvPr id="55" name="Tekstvak 54"/>
          <p:cNvSpPr txBox="1"/>
          <p:nvPr/>
        </p:nvSpPr>
        <p:spPr>
          <a:xfrm>
            <a:off x="4473871" y="2385218"/>
            <a:ext cx="658347" cy="55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100</a:t>
            </a:r>
            <a:endParaRPr lang="nl-NL" sz="1600" baseline="30000" dirty="0"/>
          </a:p>
        </p:txBody>
      </p:sp>
      <p:cxnSp>
        <p:nvCxnSpPr>
          <p:cNvPr id="56" name="Rechte verbindingslijn met pijl 55"/>
          <p:cNvCxnSpPr/>
          <p:nvPr/>
        </p:nvCxnSpPr>
        <p:spPr>
          <a:xfrm flipH="1">
            <a:off x="6159963" y="4481421"/>
            <a:ext cx="48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kstvak 56"/>
              <p:cNvSpPr txBox="1"/>
              <p:nvPr/>
            </p:nvSpPr>
            <p:spPr>
              <a:xfrm>
                <a:off x="6292739" y="4434690"/>
                <a:ext cx="248955" cy="60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7" name="Tekstvak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39" y="4434690"/>
                <a:ext cx="248955" cy="609179"/>
              </a:xfrm>
              <a:prstGeom prst="rect">
                <a:avLst/>
              </a:prstGeom>
              <a:blipFill>
                <a:blip r:embed="rId4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kstvak 32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FA64A90-38CC-4177-8D77-CDD0D5255C0A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84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9" grpId="0"/>
      <p:bldP spid="53" grpId="0"/>
      <p:bldP spid="54" grpId="0"/>
      <p:bldP spid="55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87098"/>
            <a:ext cx="8229600" cy="857250"/>
          </a:xfrm>
        </p:spPr>
        <p:txBody>
          <a:bodyPr/>
          <a:lstStyle/>
          <a:p>
            <a:r>
              <a:rPr lang="nl-NL" dirty="0" smtClean="0"/>
              <a:t>Vrijheidsgraden	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531" y="1849034"/>
            <a:ext cx="2062469" cy="1490109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451693"/>
            <a:ext cx="8229600" cy="4066332"/>
          </a:xfrm>
        </p:spPr>
        <p:txBody>
          <a:bodyPr>
            <a:normAutofit/>
          </a:bodyPr>
          <a:lstStyle/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Zowel CO</a:t>
            </a:r>
            <a:r>
              <a:rPr lang="nl-NL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als H</a:t>
            </a:r>
            <a:r>
              <a:rPr lang="nl-NL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 hebben drie atomen. Elk atoom </a:t>
            </a:r>
            <a:b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kan in 3 vrijheidsgraden bewegen. </a:t>
            </a: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Een molecuul met </a:t>
            </a:r>
            <a:r>
              <a:rPr lang="nl-NL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 atomen 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heeft dus </a:t>
            </a:r>
            <a:r>
              <a:rPr lang="nl-NL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3N vrijheidsgraden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Vraag: welke ‘bewegingen’ kan een molecuul maken?</a:t>
            </a: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Deze vrijheidsgraden door vibraties, translaties of rotaties. </a:t>
            </a:r>
          </a:p>
          <a:p>
            <a:pPr lvl="1"/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Elk molecuul 3 </a:t>
            </a:r>
            <a:r>
              <a:rPr lang="nl-N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translatie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vrijheidsgraden: kan (x</a:t>
            </a:r>
            <a:r>
              <a:rPr lang="nl-NL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nl-NL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,z</a:t>
            </a:r>
            <a:r>
              <a:rPr lang="nl-NL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naar </a:t>
            </a:r>
            <a:b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(x</a:t>
            </a:r>
            <a:r>
              <a:rPr lang="nl-NL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nl-NL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,z</a:t>
            </a:r>
            <a:r>
              <a:rPr lang="nl-NL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bewegen. Pure beweging van hele molecuul: geen </a:t>
            </a:r>
            <a:b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aanpassing interne structuur.</a:t>
            </a:r>
          </a:p>
          <a:p>
            <a:pPr lvl="1"/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Een lineair molecuul 2 rotatie vrijheidsgraden: </a:t>
            </a: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𝛳 en 𝛷</a:t>
            </a:r>
          </a:p>
          <a:p>
            <a:pPr lvl="1"/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Oftewel, het aantal vibratie vrijheidsgraden </a:t>
            </a:r>
            <a:r>
              <a:rPr lang="nl-NL" sz="16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voor een lineair </a:t>
            </a:r>
            <a:br>
              <a:rPr lang="nl-NL" sz="16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nl-NL" sz="16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molecuul </a:t>
            </a: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is het totale aantal vrijheidsgaden min de translatie en </a:t>
            </a:r>
            <a:b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rotatie vrijheidsgraden: </a:t>
            </a:r>
            <a:r>
              <a:rPr lang="nl-NL" sz="1600" b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3N-5</a:t>
            </a:r>
            <a:endParaRPr lang="nl-NL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000" b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Conclusie: lineair molecuul heeft 3N-5 vibratie vrijheidsgraden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50184A2-E770-46DB-B61D-931D77149D5C}" type="slidenum">
              <a:rPr lang="nl-NL" smtClean="0"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r>
              <a:rPr lang="nl-NL" dirty="0" smtClean="0"/>
              <a:t>Vrijheidsgraden non-lineair molecuul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71850"/>
          </a:xfrm>
        </p:spPr>
        <p:txBody>
          <a:bodyPr>
            <a:normAutofit/>
          </a:bodyPr>
          <a:lstStyle/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non-lineair molecuul, nog steeds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𝛷,𝛳 voor rotaties, maar</a:t>
            </a:r>
            <a:b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nog een hoek nodig om interne rotatie van molecuul te </a:t>
            </a:r>
            <a:b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beschrijven.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Drie rotatievrijheidsgraden, dus in totaal </a:t>
            </a:r>
            <a:r>
              <a:rPr lang="nl-NL" sz="1800" b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3N-6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‘over’ voor vibraties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Dus: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niet-lineaire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moleculen met hetzelfde aantal atomen hebben één vibratie minder.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Vraag: hoeveel vibratie vrijheidsgraden heeft H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O?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3, allemaal te zien in spectrum, allemaal IR actief, allemaal non-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degenerate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Vraag: hoeveel vibratie vrijheidsgraden heeft CO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?</a:t>
            </a:r>
            <a:endParaRPr lang="nl-NL" sz="18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3N-5=4. Maar twee te zien in spectrum.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FB77794-7686-4EA8-A640-0FD04A4D880A}" type="slidenum">
              <a:rPr lang="nl-NL" smtClean="0"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461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35149"/>
            <a:ext cx="8229600" cy="857250"/>
          </a:xfrm>
        </p:spPr>
        <p:txBody>
          <a:bodyPr/>
          <a:lstStyle/>
          <a:p>
            <a:r>
              <a:rPr lang="nl-NL" dirty="0" smtClean="0"/>
              <a:t>Vibratiespectrum CO in gasfase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7708"/>
          </a:xfrm>
        </p:spPr>
        <p:txBody>
          <a:bodyPr>
            <a:normAutofit/>
          </a:bodyPr>
          <a:lstStyle/>
          <a:p>
            <a:r>
              <a:rPr lang="nl-NL" sz="1800" dirty="0" smtClean="0"/>
              <a:t>Wat valt op?</a:t>
            </a:r>
          </a:p>
          <a:p>
            <a:r>
              <a:rPr lang="nl-NL" sz="1800" dirty="0" smtClean="0"/>
              <a:t>Dip tussen twee pieken met afstand </a:t>
            </a:r>
            <a:r>
              <a:rPr lang="el-GR" sz="1800" dirty="0" smtClean="0"/>
              <a:t>Δ</a:t>
            </a:r>
            <a:r>
              <a:rPr lang="el-GR" sz="1800" i="1" dirty="0" smtClean="0"/>
              <a:t>ν</a:t>
            </a:r>
            <a:endParaRPr lang="nl-NL" sz="1800" i="1" dirty="0" smtClean="0"/>
          </a:p>
          <a:p>
            <a:r>
              <a:rPr lang="nl-NL" sz="1800" dirty="0" smtClean="0"/>
              <a:t>Oftewel: band in oplossing nu gesplitst</a:t>
            </a:r>
            <a:br>
              <a:rPr lang="nl-NL" sz="1800" dirty="0" smtClean="0"/>
            </a:br>
            <a:r>
              <a:rPr lang="nl-NL" sz="1800" dirty="0" smtClean="0"/>
              <a:t>in twee banden</a:t>
            </a:r>
          </a:p>
          <a:p>
            <a:r>
              <a:rPr lang="nl-NL" sz="1800" dirty="0" smtClean="0"/>
              <a:t>In hogere resolutie ziet het er zo uit:</a:t>
            </a:r>
          </a:p>
          <a:p>
            <a:r>
              <a:rPr lang="nl-NL" sz="1800" dirty="0" smtClean="0"/>
              <a:t>Twee ‘banden’ met spectraallijnen op</a:t>
            </a:r>
            <a:br>
              <a:rPr lang="nl-NL" sz="1800" dirty="0" smtClean="0"/>
            </a:br>
            <a:r>
              <a:rPr lang="nl-NL" sz="1800" dirty="0" smtClean="0"/>
              <a:t>ongeveer gelijke afstand</a:t>
            </a:r>
          </a:p>
          <a:p>
            <a:r>
              <a:rPr lang="nl-NL" sz="1800" dirty="0" smtClean="0"/>
              <a:t>Zijn wel iets dichter bij elkaar bij hogere </a:t>
            </a:r>
            <a:br>
              <a:rPr lang="nl-NL" sz="1800" dirty="0" smtClean="0"/>
            </a:br>
            <a:r>
              <a:rPr lang="nl-NL" sz="1800" dirty="0" smtClean="0"/>
              <a:t>frequenties</a:t>
            </a:r>
          </a:p>
          <a:p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867" y="440440"/>
            <a:ext cx="3772958" cy="3285722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6759342" y="486669"/>
            <a:ext cx="1484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/>
              <a:t>Δ</a:t>
            </a:r>
            <a:r>
              <a:rPr lang="el-GR" i="1" dirty="0" smtClean="0"/>
              <a:t>ν</a:t>
            </a:r>
            <a:r>
              <a:rPr lang="nl-NL" dirty="0" smtClean="0"/>
              <a:t> = 55 cm</a:t>
            </a:r>
            <a:r>
              <a:rPr lang="nl-NL" baseline="30000" dirty="0" smtClean="0"/>
              <a:t>-1</a:t>
            </a:r>
            <a:endParaRPr lang="nl-NL" baseline="30000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H="1">
            <a:off x="7000346" y="830247"/>
            <a:ext cx="6986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543" y="928384"/>
            <a:ext cx="3478213" cy="2707655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5113867" y="1638651"/>
            <a:ext cx="190676" cy="6999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5304543" y="486668"/>
            <a:ext cx="536724" cy="4417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97624EE-502B-42CC-B67B-8CEFBAE7B98E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76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2611" y="16831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Normal</a:t>
            </a:r>
            <a:r>
              <a:rPr lang="nl-NL" dirty="0" smtClean="0"/>
              <a:t> </a:t>
            </a:r>
            <a:r>
              <a:rPr lang="nl-NL" dirty="0" err="1" smtClean="0"/>
              <a:t>vibration</a:t>
            </a:r>
            <a:r>
              <a:rPr lang="nl-NL" dirty="0" smtClean="0"/>
              <a:t> modes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smtClean="0"/>
              <a:t>CO</a:t>
            </a:r>
            <a:r>
              <a:rPr lang="nl-NL" baseline="-25000" dirty="0" smtClean="0"/>
              <a:t>2</a:t>
            </a:r>
            <a:endParaRPr lang="nl-NL" baseline="-25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4400" y="1277937"/>
            <a:ext cx="8229600" cy="4176081"/>
          </a:xfrm>
        </p:spPr>
        <p:txBody>
          <a:bodyPr>
            <a:normAutofit/>
          </a:bodyPr>
          <a:lstStyle/>
          <a:p>
            <a:r>
              <a:rPr lang="nl-NL" sz="1800" dirty="0" smtClean="0"/>
              <a:t>Vraag: zijn de vibraties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L</a:t>
            </a:r>
            <a:r>
              <a:rPr lang="nl-NL" sz="1800" dirty="0" smtClean="0"/>
              <a:t> en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R</a:t>
            </a:r>
            <a:r>
              <a:rPr lang="nl-NL" sz="1800" dirty="0" smtClean="0"/>
              <a:t> onafhankelijk? </a:t>
            </a:r>
          </a:p>
          <a:p>
            <a:r>
              <a:rPr lang="nl-NL" sz="1800" dirty="0" smtClean="0"/>
              <a:t>Nee, als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L</a:t>
            </a:r>
            <a:r>
              <a:rPr lang="nl-NL" sz="1800" dirty="0" smtClean="0"/>
              <a:t> aanslaat, wordt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R</a:t>
            </a:r>
            <a:r>
              <a:rPr lang="nl-NL" sz="1800" dirty="0" smtClean="0"/>
              <a:t> ook aangeslagen. </a:t>
            </a:r>
          </a:p>
          <a:p>
            <a:r>
              <a:rPr lang="nl-NL" sz="1800" dirty="0" smtClean="0"/>
              <a:t>De </a:t>
            </a:r>
            <a:r>
              <a:rPr lang="nl-NL" sz="1800" dirty="0" err="1" smtClean="0"/>
              <a:t>normal</a:t>
            </a:r>
            <a:r>
              <a:rPr lang="nl-NL" sz="1800" dirty="0" smtClean="0"/>
              <a:t> mode die hoort bij ‘</a:t>
            </a:r>
            <a:r>
              <a:rPr lang="nl-NL" sz="1800" dirty="0" err="1" smtClean="0"/>
              <a:t>stretching</a:t>
            </a:r>
            <a:r>
              <a:rPr lang="nl-NL" sz="1800" dirty="0" smtClean="0"/>
              <a:t>’ is een </a:t>
            </a:r>
            <a:br>
              <a:rPr lang="nl-NL" sz="1800" dirty="0" smtClean="0"/>
            </a:br>
            <a:r>
              <a:rPr lang="nl-NL" sz="1800" dirty="0" smtClean="0"/>
              <a:t>lineaire combinatie van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L</a:t>
            </a:r>
            <a:r>
              <a:rPr lang="nl-NL" sz="1800" dirty="0" smtClean="0"/>
              <a:t> en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R</a:t>
            </a:r>
            <a:r>
              <a:rPr lang="nl-NL" sz="1800" dirty="0" err="1" smtClean="0"/>
              <a:t>.</a:t>
            </a:r>
            <a:r>
              <a:rPr lang="nl-NL" sz="1800" dirty="0" smtClean="0"/>
              <a:t> </a:t>
            </a:r>
          </a:p>
          <a:p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L</a:t>
            </a:r>
            <a:r>
              <a:rPr lang="nl-NL" sz="1800" dirty="0" err="1" smtClean="0"/>
              <a:t>+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R</a:t>
            </a:r>
            <a:r>
              <a:rPr lang="nl-NL" sz="1800" dirty="0" smtClean="0"/>
              <a:t> in fase is de </a:t>
            </a:r>
            <a:r>
              <a:rPr lang="nl-NL" sz="1800" dirty="0" err="1" smtClean="0"/>
              <a:t>symmetric</a:t>
            </a:r>
            <a:r>
              <a:rPr lang="nl-NL" sz="1800" dirty="0" smtClean="0"/>
              <a:t> stretch,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L</a:t>
            </a:r>
            <a:r>
              <a:rPr lang="nl-NL" sz="1800" dirty="0" err="1" smtClean="0"/>
              <a:t>+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R</a:t>
            </a:r>
            <a:r>
              <a:rPr lang="nl-NL" sz="1800" dirty="0" smtClean="0"/>
              <a:t> uit fase </a:t>
            </a:r>
            <a:br>
              <a:rPr lang="nl-NL" sz="1800" dirty="0" smtClean="0"/>
            </a:br>
            <a:r>
              <a:rPr lang="nl-NL" sz="1800" dirty="0" smtClean="0"/>
              <a:t>is de </a:t>
            </a:r>
            <a:r>
              <a:rPr lang="nl-NL" sz="1800" dirty="0" err="1" smtClean="0"/>
              <a:t>asymmetric</a:t>
            </a:r>
            <a:r>
              <a:rPr lang="nl-NL" sz="1800" dirty="0" smtClean="0"/>
              <a:t> stretch. </a:t>
            </a:r>
          </a:p>
          <a:p>
            <a:r>
              <a:rPr lang="nl-NL" sz="1800" dirty="0" smtClean="0"/>
              <a:t>Als symmetrische stretch wordt aangeslagen, is </a:t>
            </a:r>
            <a:br>
              <a:rPr lang="nl-NL" sz="1800" dirty="0" smtClean="0"/>
            </a:br>
            <a:r>
              <a:rPr lang="nl-NL" sz="1800" dirty="0" smtClean="0"/>
              <a:t>asymmetrische stretch niet aangeslagen. </a:t>
            </a:r>
          </a:p>
          <a:p>
            <a:r>
              <a:rPr lang="nl-NL" sz="1800" dirty="0" smtClean="0"/>
              <a:t>De overige twee modes zijn twee </a:t>
            </a:r>
            <a:r>
              <a:rPr lang="nl-NL" sz="1800" dirty="0" err="1" smtClean="0"/>
              <a:t>degenerate</a:t>
            </a:r>
            <a:r>
              <a:rPr lang="nl-NL" sz="1800" dirty="0" smtClean="0"/>
              <a:t> </a:t>
            </a:r>
            <a:r>
              <a:rPr lang="nl-NL" sz="1800" dirty="0" err="1" smtClean="0"/>
              <a:t>bending</a:t>
            </a:r>
            <a:r>
              <a:rPr lang="nl-NL" sz="1800" dirty="0" smtClean="0"/>
              <a:t> </a:t>
            </a:r>
            <a:br>
              <a:rPr lang="nl-NL" sz="1800" dirty="0" smtClean="0"/>
            </a:br>
            <a:r>
              <a:rPr lang="nl-NL" sz="1800" dirty="0" smtClean="0"/>
              <a:t>modes</a:t>
            </a:r>
          </a:p>
          <a:p>
            <a:r>
              <a:rPr lang="nl-NL" sz="1800" b="1" dirty="0" smtClean="0"/>
              <a:t>Alle</a:t>
            </a:r>
            <a:r>
              <a:rPr lang="nl-NL" sz="1800" dirty="0" smtClean="0"/>
              <a:t> andere vibraties kunnen allemaal worden </a:t>
            </a:r>
            <a:br>
              <a:rPr lang="nl-NL" sz="1800" dirty="0" smtClean="0"/>
            </a:br>
            <a:r>
              <a:rPr lang="nl-NL" sz="1800" dirty="0" smtClean="0"/>
              <a:t>omschreven als superposities van deze.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420687"/>
            <a:ext cx="2343150" cy="128587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43087"/>
            <a:ext cx="2276475" cy="14573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3436937"/>
            <a:ext cx="1666875" cy="151447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749B11-B0A3-4EDD-8F04-F13C5E11B271}" type="slidenum">
              <a:rPr lang="nl-NL" smtClean="0"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982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Normal</a:t>
            </a:r>
            <a:r>
              <a:rPr lang="nl-NL" dirty="0" smtClean="0"/>
              <a:t> Modes in CO</a:t>
            </a:r>
            <a:r>
              <a:rPr lang="nl-NL" baseline="-25000" dirty="0" smtClean="0"/>
              <a:t>2</a:t>
            </a:r>
            <a:endParaRPr lang="nl-NL" baseline="-25000" dirty="0"/>
          </a:p>
        </p:txBody>
      </p:sp>
      <p:pic>
        <p:nvPicPr>
          <p:cNvPr id="5" name="vibr_ben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063625"/>
            <a:ext cx="2999096" cy="2263469"/>
          </a:xfrm>
          <a:prstGeom prst="rect">
            <a:avLst/>
          </a:prstGeom>
        </p:spPr>
      </p:pic>
      <p:pic>
        <p:nvPicPr>
          <p:cNvPr id="6" name="vibr_symmetri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77965" y="1063624"/>
            <a:ext cx="2999096" cy="2263469"/>
          </a:xfrm>
          <a:prstGeom prst="rect">
            <a:avLst/>
          </a:prstGeom>
        </p:spPr>
      </p:pic>
      <p:pic>
        <p:nvPicPr>
          <p:cNvPr id="7" name="vibr_asymmetri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55931" y="1063625"/>
            <a:ext cx="2999096" cy="226346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699324" y="3328692"/>
            <a:ext cx="809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Bending</a:t>
            </a:r>
            <a:r>
              <a:rPr lang="nl-NL" dirty="0" smtClean="0"/>
              <a:t> mode				</a:t>
            </a:r>
            <a:r>
              <a:rPr lang="nl-NL" dirty="0" err="1" smtClean="0"/>
              <a:t>Symmetric</a:t>
            </a:r>
            <a:r>
              <a:rPr lang="nl-NL" dirty="0" smtClean="0"/>
              <a:t> stretch				</a:t>
            </a:r>
            <a:r>
              <a:rPr lang="nl-NL" dirty="0" err="1" smtClean="0"/>
              <a:t>Assymetric</a:t>
            </a:r>
            <a:r>
              <a:rPr lang="nl-NL" dirty="0" smtClean="0"/>
              <a:t> stretch	</a:t>
            </a:r>
          </a:p>
          <a:p>
            <a:r>
              <a:rPr lang="nl-NL" dirty="0" smtClean="0"/>
              <a:t>(2x </a:t>
            </a:r>
            <a:r>
              <a:rPr lang="nl-NL" dirty="0" err="1" smtClean="0"/>
              <a:t>degenerate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2459392" y="41854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/>
              <a:t>Alle</a:t>
            </a:r>
            <a:r>
              <a:rPr lang="nl-NL" dirty="0"/>
              <a:t> andere vibraties kunnen allemaal worden </a:t>
            </a:r>
            <a:br>
              <a:rPr lang="nl-NL" dirty="0"/>
            </a:br>
            <a:r>
              <a:rPr lang="nl-NL" dirty="0"/>
              <a:t>omschreven als superposities van deze.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2605509-D188-48D0-9EEF-7CF8A8E6FA29}" type="slidenum">
              <a:rPr lang="nl-NL" smtClean="0"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762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Energie eigenwaarden van normaal modes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Elke normaal mode heeft zijn eigen set aan vibratie energie levels, met allemaal hun eigen kwantumgetallen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Zero-point energie (energie bij 0 K) is de som van alle zero-point </a:t>
            </a:r>
            <a:r>
              <a:rPr lang="nl-NL" dirty="0" err="1" smtClean="0"/>
              <a:t>energies</a:t>
            </a:r>
            <a:r>
              <a:rPr lang="nl-NL" dirty="0" smtClean="0"/>
              <a:t>: 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3593"/>
            <a:ext cx="8145211" cy="56673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37" y="3858834"/>
            <a:ext cx="5419725" cy="352425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5C0E8B-3D29-41C2-B379-8FDEE1013EF7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012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Selectieregels vibraties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34557"/>
          </a:xfrm>
        </p:spPr>
        <p:txBody>
          <a:bodyPr>
            <a:normAutofit/>
          </a:bodyPr>
          <a:lstStyle/>
          <a:p>
            <a:r>
              <a:rPr lang="nl-NL" sz="1800" dirty="0" smtClean="0"/>
              <a:t>Het dipool moment van molecuul moet </a:t>
            </a:r>
            <a:br>
              <a:rPr lang="nl-NL" sz="1800" dirty="0" smtClean="0"/>
            </a:br>
            <a:r>
              <a:rPr lang="nl-NL" sz="1800" dirty="0" smtClean="0"/>
              <a:t>veranderen als de vibratie plaatsvindt.</a:t>
            </a:r>
          </a:p>
          <a:p>
            <a:r>
              <a:rPr lang="nl-NL" sz="1800" dirty="0" smtClean="0"/>
              <a:t>Vraag: is de symmetrische stretch van 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</a:t>
            </a:r>
            <a:br>
              <a:rPr lang="nl-NL" sz="1800" dirty="0" smtClean="0"/>
            </a:br>
            <a:r>
              <a:rPr lang="nl-NL" sz="1800" dirty="0" smtClean="0"/>
              <a:t>infrarood actief? </a:t>
            </a:r>
          </a:p>
          <a:p>
            <a:endParaRPr lang="nl-NL" sz="1800" dirty="0" smtClean="0"/>
          </a:p>
          <a:p>
            <a:endParaRPr lang="nl-NL" sz="1800" dirty="0"/>
          </a:p>
          <a:p>
            <a:r>
              <a:rPr lang="nl-NL" sz="1800" dirty="0" smtClean="0"/>
              <a:t>Vraag: waarom zijn er maar twee pieken in 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spectrum?</a:t>
            </a:r>
          </a:p>
          <a:p>
            <a:r>
              <a:rPr lang="nl-NL" sz="1800" dirty="0" smtClean="0"/>
              <a:t>3N-5=4 modes. </a:t>
            </a:r>
            <a:r>
              <a:rPr lang="nl-NL" sz="1800" dirty="0" err="1" smtClean="0"/>
              <a:t>Bending</a:t>
            </a:r>
            <a:r>
              <a:rPr lang="nl-NL" sz="1800" dirty="0" smtClean="0"/>
              <a:t> modes zijn </a:t>
            </a:r>
            <a:r>
              <a:rPr lang="nl-NL" sz="1800" dirty="0" err="1" smtClean="0"/>
              <a:t>degenerate</a:t>
            </a:r>
            <a:r>
              <a:rPr lang="nl-NL" sz="1800" dirty="0" smtClean="0"/>
              <a:t>, en de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err="1" smtClean="0"/>
              <a:t>stretching</a:t>
            </a:r>
            <a:r>
              <a:rPr lang="nl-NL" sz="1800" dirty="0" smtClean="0"/>
              <a:t> </a:t>
            </a:r>
            <a:r>
              <a:rPr lang="nl-NL" sz="1800" dirty="0" smtClean="0"/>
              <a:t>mode is infrarood inactief, oftewel twee 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absorptiepieken </a:t>
            </a:r>
            <a:r>
              <a:rPr lang="nl-NL" sz="1800" dirty="0" smtClean="0"/>
              <a:t>in spectrum.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41" y="2437357"/>
            <a:ext cx="2385259" cy="574158"/>
          </a:xfrm>
          <a:prstGeom prst="rect">
            <a:avLst/>
          </a:prstGeom>
        </p:spPr>
      </p:pic>
      <p:grpSp>
        <p:nvGrpSpPr>
          <p:cNvPr id="5" name="Groep 4"/>
          <p:cNvGrpSpPr/>
          <p:nvPr/>
        </p:nvGrpSpPr>
        <p:grpSpPr>
          <a:xfrm>
            <a:off x="5492404" y="206375"/>
            <a:ext cx="3790682" cy="2043418"/>
            <a:chOff x="4103641" y="1975201"/>
            <a:chExt cx="3790682" cy="2689669"/>
          </a:xfrm>
        </p:grpSpPr>
        <p:sp>
          <p:nvSpPr>
            <p:cNvPr id="6" name="Vrije vorm 5"/>
            <p:cNvSpPr/>
            <p:nvPr/>
          </p:nvSpPr>
          <p:spPr>
            <a:xfrm>
              <a:off x="4471988" y="2187690"/>
              <a:ext cx="2909887" cy="2057991"/>
            </a:xfrm>
            <a:custGeom>
              <a:avLst/>
              <a:gdLst>
                <a:gd name="connsiteX0" fmla="*/ 0 w 2909887"/>
                <a:gd name="connsiteY0" fmla="*/ 6235 h 2057991"/>
                <a:gd name="connsiteX1" fmla="*/ 738187 w 2909887"/>
                <a:gd name="connsiteY1" fmla="*/ 15760 h 2057991"/>
                <a:gd name="connsiteX2" fmla="*/ 752475 w 2909887"/>
                <a:gd name="connsiteY2" fmla="*/ 15760 h 2057991"/>
                <a:gd name="connsiteX3" fmla="*/ 776287 w 2909887"/>
                <a:gd name="connsiteY3" fmla="*/ 30048 h 2057991"/>
                <a:gd name="connsiteX4" fmla="*/ 771525 w 2909887"/>
                <a:gd name="connsiteY4" fmla="*/ 58623 h 2057991"/>
                <a:gd name="connsiteX5" fmla="*/ 781050 w 2909887"/>
                <a:gd name="connsiteY5" fmla="*/ 344373 h 2057991"/>
                <a:gd name="connsiteX6" fmla="*/ 790575 w 2909887"/>
                <a:gd name="connsiteY6" fmla="*/ 1915998 h 2057991"/>
                <a:gd name="connsiteX7" fmla="*/ 790575 w 2909887"/>
                <a:gd name="connsiteY7" fmla="*/ 1982673 h 2057991"/>
                <a:gd name="connsiteX8" fmla="*/ 800100 w 2909887"/>
                <a:gd name="connsiteY8" fmla="*/ 1973148 h 2057991"/>
                <a:gd name="connsiteX9" fmla="*/ 800100 w 2909887"/>
                <a:gd name="connsiteY9" fmla="*/ 1944573 h 2057991"/>
                <a:gd name="connsiteX10" fmla="*/ 814387 w 2909887"/>
                <a:gd name="connsiteY10" fmla="*/ 1949335 h 2057991"/>
                <a:gd name="connsiteX11" fmla="*/ 842962 w 2909887"/>
                <a:gd name="connsiteY11" fmla="*/ 1963623 h 2057991"/>
                <a:gd name="connsiteX12" fmla="*/ 852487 w 2909887"/>
                <a:gd name="connsiteY12" fmla="*/ 1911235 h 2057991"/>
                <a:gd name="connsiteX13" fmla="*/ 885825 w 2909887"/>
                <a:gd name="connsiteY13" fmla="*/ 163398 h 2057991"/>
                <a:gd name="connsiteX14" fmla="*/ 885825 w 2909887"/>
                <a:gd name="connsiteY14" fmla="*/ 96723 h 2057991"/>
                <a:gd name="connsiteX15" fmla="*/ 885825 w 2909887"/>
                <a:gd name="connsiteY15" fmla="*/ 53860 h 2057991"/>
                <a:gd name="connsiteX16" fmla="*/ 900112 w 2909887"/>
                <a:gd name="connsiteY16" fmla="*/ 53860 h 2057991"/>
                <a:gd name="connsiteX17" fmla="*/ 895350 w 2909887"/>
                <a:gd name="connsiteY17" fmla="*/ 106248 h 2057991"/>
                <a:gd name="connsiteX18" fmla="*/ 928687 w 2909887"/>
                <a:gd name="connsiteY18" fmla="*/ 30048 h 2057991"/>
                <a:gd name="connsiteX19" fmla="*/ 952500 w 2909887"/>
                <a:gd name="connsiteY19" fmla="*/ 10998 h 2057991"/>
                <a:gd name="connsiteX20" fmla="*/ 1042987 w 2909887"/>
                <a:gd name="connsiteY20" fmla="*/ 10998 h 2057991"/>
                <a:gd name="connsiteX21" fmla="*/ 2581275 w 2909887"/>
                <a:gd name="connsiteY21" fmla="*/ 15760 h 2057991"/>
                <a:gd name="connsiteX22" fmla="*/ 2614612 w 2909887"/>
                <a:gd name="connsiteY22" fmla="*/ 20523 h 2057991"/>
                <a:gd name="connsiteX23" fmla="*/ 2628900 w 2909887"/>
                <a:gd name="connsiteY23" fmla="*/ 63385 h 2057991"/>
                <a:gd name="connsiteX24" fmla="*/ 2633662 w 2909887"/>
                <a:gd name="connsiteY24" fmla="*/ 201498 h 2057991"/>
                <a:gd name="connsiteX25" fmla="*/ 2652712 w 2909887"/>
                <a:gd name="connsiteY25" fmla="*/ 668223 h 2057991"/>
                <a:gd name="connsiteX26" fmla="*/ 2657475 w 2909887"/>
                <a:gd name="connsiteY26" fmla="*/ 701560 h 2057991"/>
                <a:gd name="connsiteX27" fmla="*/ 2671762 w 2909887"/>
                <a:gd name="connsiteY27" fmla="*/ 677748 h 2057991"/>
                <a:gd name="connsiteX28" fmla="*/ 2667000 w 2909887"/>
                <a:gd name="connsiteY28" fmla="*/ 1773123 h 2057991"/>
                <a:gd name="connsiteX29" fmla="*/ 2667000 w 2909887"/>
                <a:gd name="connsiteY29" fmla="*/ 1792173 h 2057991"/>
                <a:gd name="connsiteX30" fmla="*/ 2671762 w 2909887"/>
                <a:gd name="connsiteY30" fmla="*/ 1692160 h 2057991"/>
                <a:gd name="connsiteX31" fmla="*/ 2681287 w 2909887"/>
                <a:gd name="connsiteY31" fmla="*/ 549160 h 2057991"/>
                <a:gd name="connsiteX32" fmla="*/ 2681287 w 2909887"/>
                <a:gd name="connsiteY32" fmla="*/ 539635 h 2057991"/>
                <a:gd name="connsiteX33" fmla="*/ 2700337 w 2909887"/>
                <a:gd name="connsiteY33" fmla="*/ 620598 h 2057991"/>
                <a:gd name="connsiteX34" fmla="*/ 2695575 w 2909887"/>
                <a:gd name="connsiteY34" fmla="*/ 277698 h 2057991"/>
                <a:gd name="connsiteX35" fmla="*/ 2724150 w 2909887"/>
                <a:gd name="connsiteY35" fmla="*/ 20523 h 2057991"/>
                <a:gd name="connsiteX36" fmla="*/ 2752725 w 2909887"/>
                <a:gd name="connsiteY36" fmla="*/ 15760 h 2057991"/>
                <a:gd name="connsiteX37" fmla="*/ 2909887 w 2909887"/>
                <a:gd name="connsiteY37" fmla="*/ 15760 h 20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09887" h="2057991">
                  <a:moveTo>
                    <a:pt x="0" y="6235"/>
                  </a:moveTo>
                  <a:lnTo>
                    <a:pt x="738187" y="15760"/>
                  </a:lnTo>
                  <a:cubicBezTo>
                    <a:pt x="863599" y="17347"/>
                    <a:pt x="746125" y="13379"/>
                    <a:pt x="752475" y="15760"/>
                  </a:cubicBezTo>
                  <a:cubicBezTo>
                    <a:pt x="758825" y="18141"/>
                    <a:pt x="773112" y="22904"/>
                    <a:pt x="776287" y="30048"/>
                  </a:cubicBezTo>
                  <a:cubicBezTo>
                    <a:pt x="779462" y="37192"/>
                    <a:pt x="770731" y="6236"/>
                    <a:pt x="771525" y="58623"/>
                  </a:cubicBezTo>
                  <a:cubicBezTo>
                    <a:pt x="772319" y="111010"/>
                    <a:pt x="777875" y="34811"/>
                    <a:pt x="781050" y="344373"/>
                  </a:cubicBezTo>
                  <a:cubicBezTo>
                    <a:pt x="784225" y="653935"/>
                    <a:pt x="788988" y="1642948"/>
                    <a:pt x="790575" y="1915998"/>
                  </a:cubicBezTo>
                  <a:cubicBezTo>
                    <a:pt x="792162" y="2189048"/>
                    <a:pt x="790575" y="1982673"/>
                    <a:pt x="790575" y="1982673"/>
                  </a:cubicBezTo>
                  <a:cubicBezTo>
                    <a:pt x="792163" y="1992198"/>
                    <a:pt x="798513" y="1979498"/>
                    <a:pt x="800100" y="1973148"/>
                  </a:cubicBezTo>
                  <a:cubicBezTo>
                    <a:pt x="801688" y="1966798"/>
                    <a:pt x="800100" y="1944573"/>
                    <a:pt x="800100" y="1944573"/>
                  </a:cubicBezTo>
                  <a:cubicBezTo>
                    <a:pt x="802481" y="1940604"/>
                    <a:pt x="807243" y="1946160"/>
                    <a:pt x="814387" y="1949335"/>
                  </a:cubicBezTo>
                  <a:cubicBezTo>
                    <a:pt x="821531" y="1952510"/>
                    <a:pt x="836612" y="1969973"/>
                    <a:pt x="842962" y="1963623"/>
                  </a:cubicBezTo>
                  <a:cubicBezTo>
                    <a:pt x="849312" y="1957273"/>
                    <a:pt x="845343" y="2211272"/>
                    <a:pt x="852487" y="1911235"/>
                  </a:cubicBezTo>
                  <a:cubicBezTo>
                    <a:pt x="859631" y="1611198"/>
                    <a:pt x="880269" y="465817"/>
                    <a:pt x="885825" y="163398"/>
                  </a:cubicBezTo>
                  <a:cubicBezTo>
                    <a:pt x="891381" y="-139021"/>
                    <a:pt x="885825" y="96723"/>
                    <a:pt x="885825" y="96723"/>
                  </a:cubicBezTo>
                  <a:lnTo>
                    <a:pt x="885825" y="53860"/>
                  </a:lnTo>
                  <a:cubicBezTo>
                    <a:pt x="888206" y="46716"/>
                    <a:pt x="898524" y="45129"/>
                    <a:pt x="900112" y="53860"/>
                  </a:cubicBezTo>
                  <a:cubicBezTo>
                    <a:pt x="901700" y="62591"/>
                    <a:pt x="890588" y="110217"/>
                    <a:pt x="895350" y="106248"/>
                  </a:cubicBezTo>
                  <a:cubicBezTo>
                    <a:pt x="900112" y="102279"/>
                    <a:pt x="919162" y="45923"/>
                    <a:pt x="928687" y="30048"/>
                  </a:cubicBezTo>
                  <a:cubicBezTo>
                    <a:pt x="938212" y="14173"/>
                    <a:pt x="933450" y="14173"/>
                    <a:pt x="952500" y="10998"/>
                  </a:cubicBezTo>
                  <a:cubicBezTo>
                    <a:pt x="971550" y="7823"/>
                    <a:pt x="1042987" y="10998"/>
                    <a:pt x="1042987" y="10998"/>
                  </a:cubicBezTo>
                  <a:lnTo>
                    <a:pt x="2581275" y="15760"/>
                  </a:lnTo>
                  <a:cubicBezTo>
                    <a:pt x="2843213" y="17348"/>
                    <a:pt x="2606675" y="12586"/>
                    <a:pt x="2614612" y="20523"/>
                  </a:cubicBezTo>
                  <a:cubicBezTo>
                    <a:pt x="2622549" y="28460"/>
                    <a:pt x="2625725" y="33222"/>
                    <a:pt x="2628900" y="63385"/>
                  </a:cubicBezTo>
                  <a:cubicBezTo>
                    <a:pt x="2632075" y="93548"/>
                    <a:pt x="2629693" y="100692"/>
                    <a:pt x="2633662" y="201498"/>
                  </a:cubicBezTo>
                  <a:cubicBezTo>
                    <a:pt x="2637631" y="302304"/>
                    <a:pt x="2648743" y="584879"/>
                    <a:pt x="2652712" y="668223"/>
                  </a:cubicBezTo>
                  <a:cubicBezTo>
                    <a:pt x="2656681" y="751567"/>
                    <a:pt x="2654300" y="699973"/>
                    <a:pt x="2657475" y="701560"/>
                  </a:cubicBezTo>
                  <a:cubicBezTo>
                    <a:pt x="2660650" y="703147"/>
                    <a:pt x="2670175" y="499154"/>
                    <a:pt x="2671762" y="677748"/>
                  </a:cubicBezTo>
                  <a:cubicBezTo>
                    <a:pt x="2673349" y="856342"/>
                    <a:pt x="2667000" y="1773123"/>
                    <a:pt x="2667000" y="1773123"/>
                  </a:cubicBezTo>
                  <a:cubicBezTo>
                    <a:pt x="2666206" y="1958860"/>
                    <a:pt x="2666206" y="1805667"/>
                    <a:pt x="2667000" y="1792173"/>
                  </a:cubicBezTo>
                  <a:cubicBezTo>
                    <a:pt x="2667794" y="1778679"/>
                    <a:pt x="2669381" y="1899329"/>
                    <a:pt x="2671762" y="1692160"/>
                  </a:cubicBezTo>
                  <a:cubicBezTo>
                    <a:pt x="2674143" y="1484991"/>
                    <a:pt x="2681287" y="549160"/>
                    <a:pt x="2681287" y="549160"/>
                  </a:cubicBezTo>
                  <a:cubicBezTo>
                    <a:pt x="2682874" y="357073"/>
                    <a:pt x="2678112" y="527729"/>
                    <a:pt x="2681287" y="539635"/>
                  </a:cubicBezTo>
                  <a:cubicBezTo>
                    <a:pt x="2684462" y="551541"/>
                    <a:pt x="2697956" y="664254"/>
                    <a:pt x="2700337" y="620598"/>
                  </a:cubicBezTo>
                  <a:cubicBezTo>
                    <a:pt x="2702718" y="576942"/>
                    <a:pt x="2691606" y="377710"/>
                    <a:pt x="2695575" y="277698"/>
                  </a:cubicBezTo>
                  <a:cubicBezTo>
                    <a:pt x="2699544" y="177686"/>
                    <a:pt x="2714625" y="64179"/>
                    <a:pt x="2724150" y="20523"/>
                  </a:cubicBezTo>
                  <a:cubicBezTo>
                    <a:pt x="2733675" y="-23133"/>
                    <a:pt x="2721769" y="16554"/>
                    <a:pt x="2752725" y="15760"/>
                  </a:cubicBezTo>
                  <a:cubicBezTo>
                    <a:pt x="2783681" y="14966"/>
                    <a:pt x="2846784" y="15363"/>
                    <a:pt x="2909887" y="1576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hthoek 6"/>
            <p:cNvSpPr/>
            <p:nvPr/>
          </p:nvSpPr>
          <p:spPr>
            <a:xfrm>
              <a:off x="4471988" y="1975201"/>
              <a:ext cx="2949897" cy="241137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8" name="Rechte verbindingslijn 7"/>
            <p:cNvCxnSpPr/>
            <p:nvPr/>
          </p:nvCxnSpPr>
          <p:spPr>
            <a:xfrm>
              <a:off x="7098721" y="2202232"/>
              <a:ext cx="87893" cy="1219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kstvak 8"/>
            <p:cNvSpPr txBox="1"/>
            <p:nvPr/>
          </p:nvSpPr>
          <p:spPr>
            <a:xfrm>
              <a:off x="6949446" y="4304942"/>
              <a:ext cx="944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5</a:t>
              </a:r>
              <a:r>
                <a:rPr lang="nl-NL" sz="1600" dirty="0" smtClean="0"/>
                <a:t>00 cm</a:t>
              </a:r>
              <a:r>
                <a:rPr lang="nl-NL" sz="1600" baseline="30000" dirty="0" smtClean="0"/>
                <a:t>-1</a:t>
              </a:r>
              <a:endParaRPr lang="nl-NL" sz="1600" baseline="30000" dirty="0"/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4103641" y="4326316"/>
              <a:ext cx="10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3</a:t>
              </a:r>
              <a:r>
                <a:rPr lang="nl-NL" sz="1600" dirty="0" smtClean="0"/>
                <a:t>000 cm</a:t>
              </a:r>
              <a:r>
                <a:rPr lang="nl-NL" sz="1600" baseline="30000" dirty="0" smtClean="0"/>
                <a:t>-1</a:t>
              </a:r>
              <a:endParaRPr lang="nl-NL" sz="1600" baseline="30000" dirty="0"/>
            </a:p>
          </p:txBody>
        </p:sp>
      </p:grpSp>
      <p:sp>
        <p:nvSpPr>
          <p:cNvPr id="11" name="Rechthoek 10"/>
          <p:cNvSpPr/>
          <p:nvPr/>
        </p:nvSpPr>
        <p:spPr>
          <a:xfrm>
            <a:off x="2622491" y="210494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Nee.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3B18A9-ED61-4D47-8350-7D5A5CB32C1F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14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Infrarode absorptie spectra van </a:t>
            </a:r>
            <a:r>
              <a:rPr lang="nl-NL" dirty="0" err="1" smtClean="0"/>
              <a:t>polyatomische</a:t>
            </a:r>
            <a:r>
              <a:rPr lang="nl-NL" dirty="0" smtClean="0"/>
              <a:t> moleculen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840229"/>
            <a:ext cx="8229600" cy="2456349"/>
          </a:xfrm>
        </p:spPr>
        <p:txBody>
          <a:bodyPr>
            <a:normAutofit fontScale="92500"/>
          </a:bodyPr>
          <a:lstStyle/>
          <a:p>
            <a:r>
              <a:rPr lang="nl-NL" sz="1800" dirty="0" err="1" smtClean="0"/>
              <a:t>Asymmetric</a:t>
            </a:r>
            <a:r>
              <a:rPr lang="nl-NL" sz="1800" dirty="0" smtClean="0"/>
              <a:t> stretch heeft een veranderend dipool</a:t>
            </a:r>
            <a:r>
              <a:rPr lang="nl-NL" sz="1800" dirty="0"/>
              <a:t>, parallel </a:t>
            </a:r>
            <a:r>
              <a:rPr lang="nl-NL" sz="1800" dirty="0" smtClean="0"/>
              <a:t>∥ aan de hoofdas. </a:t>
            </a:r>
          </a:p>
          <a:p>
            <a:r>
              <a:rPr lang="nl-NL" sz="1800" dirty="0" smtClean="0"/>
              <a:t>De banden die in het spectrum zichtbaar worden door deze vibratie worden parallelle banden genoemd.</a:t>
            </a:r>
          </a:p>
          <a:p>
            <a:r>
              <a:rPr lang="nl-NL" sz="1800" dirty="0" smtClean="0"/>
              <a:t>De </a:t>
            </a:r>
            <a:r>
              <a:rPr lang="nl-NL" sz="1800" dirty="0" err="1" smtClean="0"/>
              <a:t>bending</a:t>
            </a:r>
            <a:r>
              <a:rPr lang="nl-NL" sz="1800" dirty="0" smtClean="0"/>
              <a:t> modes veranderen het </a:t>
            </a:r>
            <a:r>
              <a:rPr lang="nl-NL" sz="1800" dirty="0"/>
              <a:t>dipoolmoment loodrecht </a:t>
            </a:r>
            <a:r>
              <a:rPr lang="nl-NL" sz="1800" dirty="0" smtClean="0"/>
              <a:t>⊥ op de hoofdas, dus de vibratiebanden t.g.v. deze vibraties worden perpendiculaire banden genoemd.</a:t>
            </a:r>
          </a:p>
          <a:p>
            <a:r>
              <a:rPr lang="nl-NL" sz="1800" dirty="0" smtClean="0"/>
              <a:t>Voor parallelle vibraties gelden andere selectie regels dan voor perpendiculaire vibraties (</a:t>
            </a:r>
            <a:r>
              <a:rPr lang="nl-NL" sz="1800" dirty="0" smtClean="0">
                <a:solidFill>
                  <a:srgbClr val="FF0000"/>
                </a:solidFill>
              </a:rPr>
              <a:t>komen we straks op terug</a:t>
            </a:r>
            <a:r>
              <a:rPr lang="nl-NL" sz="1800" dirty="0" smtClean="0"/>
              <a:t>).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19" y="1063625"/>
            <a:ext cx="2354061" cy="635352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6D9FB8-A4E5-4665-A4E8-FD7E6F3D793A}" type="slidenum">
              <a:rPr lang="nl-NL" smtClean="0"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01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br_ben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063625"/>
            <a:ext cx="2999096" cy="2263469"/>
          </a:xfrm>
          <a:prstGeom prst="rect">
            <a:avLst/>
          </a:prstGeom>
        </p:spPr>
      </p:pic>
      <p:pic>
        <p:nvPicPr>
          <p:cNvPr id="6" name="vibr_symmetri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77965" y="1063624"/>
            <a:ext cx="2999096" cy="2263469"/>
          </a:xfrm>
          <a:prstGeom prst="rect">
            <a:avLst/>
          </a:prstGeom>
        </p:spPr>
      </p:pic>
      <p:pic>
        <p:nvPicPr>
          <p:cNvPr id="7" name="vibr_asymmetri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55931" y="1063625"/>
            <a:ext cx="2999096" cy="226346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699324" y="3328692"/>
            <a:ext cx="809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perpendicular</a:t>
            </a:r>
            <a:r>
              <a:rPr lang="nl-NL" dirty="0" smtClean="0"/>
              <a:t>				parallel					parallel 	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2605509-D188-48D0-9EEF-7CF8A8E6FA29}" type="slidenum">
              <a:rPr lang="nl-NL" smtClean="0"/>
              <a:t>35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6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Vibratiestaten van water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Vraag: hoe zien de drie vibratiestaten van water er uit?</a:t>
            </a:r>
            <a:r>
              <a:rPr lang="nl-NL" sz="1800" dirty="0"/>
              <a:t> </a:t>
            </a:r>
            <a:r>
              <a:rPr lang="nl-NL" sz="1800" dirty="0" smtClean="0"/>
              <a:t>(</a:t>
            </a:r>
            <a:r>
              <a:rPr lang="nl-NL" sz="1800" dirty="0" err="1" smtClean="0"/>
              <a:t>Molcalc</a:t>
            </a:r>
            <a:r>
              <a:rPr lang="nl-NL" sz="1800" dirty="0" smtClean="0"/>
              <a:t>)</a:t>
            </a:r>
          </a:p>
          <a:p>
            <a:r>
              <a:rPr lang="nl-NL" sz="1800" dirty="0" smtClean="0"/>
              <a:t>Niet altijd triviaal te bepalen of een vibratie parallel of loodrecht is…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57" y="2292750"/>
            <a:ext cx="5965297" cy="178198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CD89840-7A11-4CB2-9D80-20154418C460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52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857250"/>
          </a:xfrm>
        </p:spPr>
        <p:txBody>
          <a:bodyPr/>
          <a:lstStyle/>
          <a:p>
            <a:r>
              <a:rPr lang="nl-NL" dirty="0"/>
              <a:t>Selectieregels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693373"/>
            <a:ext cx="4038600" cy="2894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b="1" dirty="0" smtClean="0"/>
              <a:t>Parallel ∥ = </a:t>
            </a:r>
            <a:r>
              <a:rPr lang="nl-NL" sz="1800" b="1" dirty="0" err="1" smtClean="0"/>
              <a:t>stretching</a:t>
            </a:r>
            <a:r>
              <a:rPr lang="nl-NL" sz="1800" b="1" dirty="0" smtClean="0"/>
              <a:t> modes</a:t>
            </a:r>
          </a:p>
          <a:p>
            <a:r>
              <a:rPr lang="el-GR" sz="1800" dirty="0" smtClean="0"/>
              <a:t>Δ</a:t>
            </a:r>
            <a:r>
              <a:rPr lang="nl-NL" sz="1800" i="1" dirty="0"/>
              <a:t>v</a:t>
            </a:r>
            <a:r>
              <a:rPr lang="nl-NL" sz="1800" dirty="0"/>
              <a:t> = ±1, ±2, ±3, …, </a:t>
            </a:r>
            <a:endParaRPr lang="nl-NL" sz="1800" dirty="0" smtClean="0"/>
          </a:p>
          <a:p>
            <a:r>
              <a:rPr lang="el-GR" sz="1800" dirty="0" smtClean="0"/>
              <a:t>Δ</a:t>
            </a:r>
            <a:r>
              <a:rPr lang="nl-NL" sz="1800" i="1" dirty="0" smtClean="0"/>
              <a:t>J </a:t>
            </a:r>
            <a:r>
              <a:rPr lang="nl-NL" sz="1800" dirty="0" smtClean="0"/>
              <a:t>= ±1</a:t>
            </a:r>
            <a:r>
              <a:rPr lang="nl-NL" sz="1800" dirty="0"/>
              <a:t>. </a:t>
            </a:r>
            <a:endParaRPr lang="nl-NL" sz="1800" dirty="0" smtClean="0"/>
          </a:p>
          <a:p>
            <a:r>
              <a:rPr lang="nl-NL" sz="1800" dirty="0" smtClean="0"/>
              <a:t>Wat </a:t>
            </a:r>
            <a:r>
              <a:rPr lang="nl-NL" sz="1800" dirty="0"/>
              <a:t>waren de selectieregels voor </a:t>
            </a:r>
            <a:r>
              <a:rPr lang="nl-NL" sz="1800" dirty="0" err="1"/>
              <a:t>diatomisch</a:t>
            </a:r>
            <a:r>
              <a:rPr lang="nl-NL" sz="1800" dirty="0"/>
              <a:t> molecuul?</a:t>
            </a:r>
          </a:p>
          <a:p>
            <a:r>
              <a:rPr lang="nl-NL" sz="1800" dirty="0"/>
              <a:t>Hetzelfde! Dus wederom een P en een R </a:t>
            </a:r>
            <a:r>
              <a:rPr lang="nl-NL" sz="1800" dirty="0" err="1"/>
              <a:t>branch</a:t>
            </a:r>
            <a:r>
              <a:rPr lang="nl-NL" sz="1800" dirty="0"/>
              <a:t> (‘PR band profile’)</a:t>
            </a:r>
          </a:p>
          <a:p>
            <a:endParaRPr lang="nl-NL" sz="1800" dirty="0" smtClean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30524"/>
            <a:ext cx="4038600" cy="3183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b="1" dirty="0" smtClean="0"/>
              <a:t>Perpendiculair ⊥ = </a:t>
            </a:r>
            <a:r>
              <a:rPr lang="nl-NL" sz="1800" b="1" dirty="0" err="1" smtClean="0"/>
              <a:t>bending</a:t>
            </a:r>
            <a:r>
              <a:rPr lang="nl-NL" sz="1800" b="1" dirty="0" smtClean="0"/>
              <a:t> modes</a:t>
            </a:r>
          </a:p>
          <a:p>
            <a:r>
              <a:rPr lang="el-GR" sz="1800" dirty="0"/>
              <a:t>Δ</a:t>
            </a:r>
            <a:r>
              <a:rPr lang="nl-NL" sz="1800" i="1" dirty="0"/>
              <a:t>v</a:t>
            </a:r>
            <a:r>
              <a:rPr lang="nl-NL" sz="1800" dirty="0"/>
              <a:t> = ±1, ±2, ±3, …, </a:t>
            </a:r>
            <a:endParaRPr lang="nl-NL" sz="1800" dirty="0" smtClean="0"/>
          </a:p>
          <a:p>
            <a:r>
              <a:rPr lang="el-GR" sz="1800" dirty="0"/>
              <a:t>Δ</a:t>
            </a:r>
            <a:r>
              <a:rPr lang="nl-NL" sz="1800" i="1" dirty="0"/>
              <a:t>J </a:t>
            </a:r>
            <a:r>
              <a:rPr lang="nl-NL" sz="1800" dirty="0"/>
              <a:t>= </a:t>
            </a:r>
            <a:r>
              <a:rPr lang="nl-NL" sz="1800" dirty="0" smtClean="0"/>
              <a:t>0, ±-</a:t>
            </a:r>
            <a:r>
              <a:rPr lang="nl-NL" sz="1800" dirty="0"/>
              <a:t>1</a:t>
            </a:r>
          </a:p>
          <a:p>
            <a:r>
              <a:rPr lang="nl-NL" sz="1800" dirty="0" smtClean="0"/>
              <a:t>Waarom kon </a:t>
            </a:r>
            <a:r>
              <a:rPr lang="el-GR" sz="1800" dirty="0"/>
              <a:t>Δ</a:t>
            </a:r>
            <a:r>
              <a:rPr lang="nl-NL" sz="1800" i="1" dirty="0"/>
              <a:t>J </a:t>
            </a:r>
            <a:r>
              <a:rPr lang="nl-NL" sz="1800" dirty="0"/>
              <a:t>= </a:t>
            </a:r>
            <a:r>
              <a:rPr lang="nl-NL" sz="1800" dirty="0" smtClean="0"/>
              <a:t>0 ook alweer niet in </a:t>
            </a:r>
            <a:r>
              <a:rPr lang="nl-NL" sz="1800" dirty="0" err="1" smtClean="0"/>
              <a:t>diatomisch</a:t>
            </a:r>
            <a:r>
              <a:rPr lang="nl-NL" sz="1800" dirty="0" smtClean="0"/>
              <a:t> molecuul?</a:t>
            </a:r>
          </a:p>
          <a:p>
            <a:r>
              <a:rPr lang="nl-NL" sz="1800" dirty="0" smtClean="0"/>
              <a:t>Perpendiculaire modes zijn </a:t>
            </a:r>
            <a:r>
              <a:rPr lang="nl-NL" sz="1800" dirty="0" err="1" smtClean="0"/>
              <a:t>bending</a:t>
            </a:r>
            <a:r>
              <a:rPr lang="nl-NL" sz="1800" dirty="0" smtClean="0"/>
              <a:t> modes, en </a:t>
            </a:r>
            <a:r>
              <a:rPr lang="nl-NL" sz="1800" dirty="0" err="1" smtClean="0"/>
              <a:t>bending</a:t>
            </a:r>
            <a:r>
              <a:rPr lang="nl-NL" sz="1800" dirty="0" smtClean="0"/>
              <a:t> modes bezitten hoekmoment. Daarom kan het wel in perpendiculair.</a:t>
            </a:r>
            <a:endParaRPr lang="nl-NL" sz="1800" dirty="0"/>
          </a:p>
          <a:p>
            <a:endParaRPr lang="nl-NL" sz="1800" b="1" dirty="0"/>
          </a:p>
        </p:txBody>
      </p:sp>
      <p:sp>
        <p:nvSpPr>
          <p:cNvPr id="5" name="Tekstvak 4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6737773-94B8-4D12-B59F-23158D81F1B3}" type="slidenum">
              <a:rPr lang="nl-NL" smtClean="0"/>
              <a:t>37</a:t>
            </a:fld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74" y="3033373"/>
            <a:ext cx="2324903" cy="18678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53252"/>
            <a:ext cx="4102377" cy="16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Fundamentale</a:t>
            </a:r>
            <a:r>
              <a:rPr lang="nl-NL" dirty="0" smtClean="0"/>
              <a:t> band voor een </a:t>
            </a:r>
            <a:r>
              <a:rPr lang="nl-NL" dirty="0" err="1" smtClean="0"/>
              <a:t>perpendicular</a:t>
            </a:r>
            <a:r>
              <a:rPr lang="nl-NL" dirty="0" smtClean="0"/>
              <a:t> mode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Alle Q transities </a:t>
            </a:r>
            <a:br>
              <a:rPr lang="nl-NL" sz="1800" dirty="0" smtClean="0"/>
            </a:br>
            <a:r>
              <a:rPr lang="nl-NL" sz="1800" dirty="0" smtClean="0"/>
              <a:t>bijna hetzelfde</a:t>
            </a:r>
          </a:p>
          <a:p>
            <a:r>
              <a:rPr lang="nl-NL" sz="1800" dirty="0" smtClean="0"/>
              <a:t>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. </a:t>
            </a:r>
            <a:r>
              <a:rPr lang="nl-NL" sz="1800" dirty="0"/>
              <a:t> </a:t>
            </a:r>
            <a:r>
              <a:rPr lang="nl-NL" sz="1800" dirty="0" smtClean="0"/>
              <a:t>PQR band </a:t>
            </a:r>
            <a:br>
              <a:rPr lang="nl-NL" sz="1800" dirty="0" smtClean="0"/>
            </a:br>
            <a:r>
              <a:rPr lang="nl-NL" sz="1800" dirty="0" smtClean="0"/>
              <a:t>profile, </a:t>
            </a:r>
            <a:r>
              <a:rPr lang="nl-NL" sz="1800" dirty="0" err="1" smtClean="0"/>
              <a:t>perpendicular</a:t>
            </a:r>
            <a:r>
              <a:rPr lang="nl-NL" sz="1800" dirty="0" smtClean="0"/>
              <a:t> </a:t>
            </a:r>
            <a:br>
              <a:rPr lang="nl-NL" sz="1800" dirty="0" smtClean="0"/>
            </a:br>
            <a:r>
              <a:rPr lang="nl-NL" sz="1800" dirty="0" smtClean="0"/>
              <a:t>band.</a:t>
            </a:r>
          </a:p>
          <a:p>
            <a:r>
              <a:rPr lang="nl-NL" sz="1800" dirty="0" smtClean="0"/>
              <a:t>Vraag: bij welke mode</a:t>
            </a:r>
            <a:br>
              <a:rPr lang="nl-NL" sz="1800" dirty="0" smtClean="0"/>
            </a:br>
            <a:r>
              <a:rPr lang="nl-NL" sz="1800" dirty="0" smtClean="0"/>
              <a:t>van 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hoort dit </a:t>
            </a:r>
            <a:br>
              <a:rPr lang="nl-NL" sz="1800" dirty="0" smtClean="0"/>
            </a:br>
            <a:r>
              <a:rPr lang="nl-NL" sz="1800" dirty="0" smtClean="0"/>
              <a:t>spectrum?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49" y="1131888"/>
            <a:ext cx="4723746" cy="301110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28" y="1131888"/>
            <a:ext cx="4720567" cy="352364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839" y="1131888"/>
            <a:ext cx="4727756" cy="352901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442" y="1131888"/>
            <a:ext cx="4727756" cy="3529012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7082545" y="935187"/>
            <a:ext cx="142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Δ</a:t>
            </a:r>
            <a:r>
              <a:rPr lang="nl-NL" sz="2400" dirty="0" smtClean="0"/>
              <a:t>J = -1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4701135" y="934167"/>
            <a:ext cx="142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Δ</a:t>
            </a:r>
            <a:r>
              <a:rPr lang="nl-NL" sz="2400" dirty="0" smtClean="0"/>
              <a:t>J = 1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5908996" y="928801"/>
            <a:ext cx="142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Δ</a:t>
            </a:r>
            <a:r>
              <a:rPr lang="nl-NL" sz="2400" dirty="0" smtClean="0"/>
              <a:t>J =0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804" y="935187"/>
            <a:ext cx="5457825" cy="401955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BA946B6-3C65-45C7-A5C6-7B5B16AA6FA0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249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98425"/>
            <a:ext cx="8229600" cy="857250"/>
          </a:xfrm>
        </p:spPr>
        <p:txBody>
          <a:bodyPr/>
          <a:lstStyle/>
          <a:p>
            <a:r>
              <a:rPr lang="nl-NL" dirty="0" smtClean="0"/>
              <a:t>Vorig </a:t>
            </a:r>
            <a:r>
              <a:rPr lang="nl-NL" dirty="0" err="1" smtClean="0"/>
              <a:t>rovibrational</a:t>
            </a:r>
            <a:r>
              <a:rPr lang="nl-NL" dirty="0" smtClean="0"/>
              <a:t> spectrum van CO</a:t>
            </a:r>
            <a:r>
              <a:rPr lang="nl-NL" baseline="-25000" dirty="0" smtClean="0"/>
              <a:t>2</a:t>
            </a:r>
            <a:endParaRPr lang="nl-NL" baseline="-25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666751"/>
            <a:ext cx="8229600" cy="28745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Dit spectrum had niet voldoende resolutie om de rotatie </a:t>
            </a:r>
            <a:r>
              <a:rPr lang="nl-NL" sz="1800" dirty="0" err="1" smtClean="0"/>
              <a:t>fijnstructuur</a:t>
            </a:r>
            <a:r>
              <a:rPr lang="nl-NL" sz="1800" dirty="0" smtClean="0"/>
              <a:t> in de banden te laten zien</a:t>
            </a:r>
            <a:endParaRPr lang="nl-NL" sz="1800" dirty="0"/>
          </a:p>
        </p:txBody>
      </p:sp>
      <p:grpSp>
        <p:nvGrpSpPr>
          <p:cNvPr id="15" name="Groep 14"/>
          <p:cNvGrpSpPr/>
          <p:nvPr/>
        </p:nvGrpSpPr>
        <p:grpSpPr>
          <a:xfrm>
            <a:off x="774620" y="579622"/>
            <a:ext cx="7176573" cy="5059178"/>
            <a:chOff x="2928225" y="859921"/>
            <a:chExt cx="3879930" cy="3005720"/>
          </a:xfrm>
        </p:grpSpPr>
        <p:grpSp>
          <p:nvGrpSpPr>
            <p:cNvPr id="4" name="Groep 3"/>
            <p:cNvGrpSpPr/>
            <p:nvPr/>
          </p:nvGrpSpPr>
          <p:grpSpPr>
            <a:xfrm>
              <a:off x="2932630" y="1359126"/>
              <a:ext cx="3875525" cy="2088707"/>
              <a:chOff x="4248859" y="1975201"/>
              <a:chExt cx="3875525" cy="2749281"/>
            </a:xfrm>
          </p:grpSpPr>
          <p:sp>
            <p:nvSpPr>
              <p:cNvPr id="5" name="Vrije vorm 4"/>
              <p:cNvSpPr/>
              <p:nvPr/>
            </p:nvSpPr>
            <p:spPr>
              <a:xfrm>
                <a:off x="4471988" y="2187690"/>
                <a:ext cx="2909887" cy="2057991"/>
              </a:xfrm>
              <a:custGeom>
                <a:avLst/>
                <a:gdLst>
                  <a:gd name="connsiteX0" fmla="*/ 0 w 2909887"/>
                  <a:gd name="connsiteY0" fmla="*/ 6235 h 2057991"/>
                  <a:gd name="connsiteX1" fmla="*/ 738187 w 2909887"/>
                  <a:gd name="connsiteY1" fmla="*/ 15760 h 2057991"/>
                  <a:gd name="connsiteX2" fmla="*/ 752475 w 2909887"/>
                  <a:gd name="connsiteY2" fmla="*/ 15760 h 2057991"/>
                  <a:gd name="connsiteX3" fmla="*/ 776287 w 2909887"/>
                  <a:gd name="connsiteY3" fmla="*/ 30048 h 2057991"/>
                  <a:gd name="connsiteX4" fmla="*/ 771525 w 2909887"/>
                  <a:gd name="connsiteY4" fmla="*/ 58623 h 2057991"/>
                  <a:gd name="connsiteX5" fmla="*/ 781050 w 2909887"/>
                  <a:gd name="connsiteY5" fmla="*/ 344373 h 2057991"/>
                  <a:gd name="connsiteX6" fmla="*/ 790575 w 2909887"/>
                  <a:gd name="connsiteY6" fmla="*/ 1915998 h 2057991"/>
                  <a:gd name="connsiteX7" fmla="*/ 790575 w 2909887"/>
                  <a:gd name="connsiteY7" fmla="*/ 1982673 h 2057991"/>
                  <a:gd name="connsiteX8" fmla="*/ 800100 w 2909887"/>
                  <a:gd name="connsiteY8" fmla="*/ 1973148 h 2057991"/>
                  <a:gd name="connsiteX9" fmla="*/ 800100 w 2909887"/>
                  <a:gd name="connsiteY9" fmla="*/ 1944573 h 2057991"/>
                  <a:gd name="connsiteX10" fmla="*/ 814387 w 2909887"/>
                  <a:gd name="connsiteY10" fmla="*/ 1949335 h 2057991"/>
                  <a:gd name="connsiteX11" fmla="*/ 842962 w 2909887"/>
                  <a:gd name="connsiteY11" fmla="*/ 1963623 h 2057991"/>
                  <a:gd name="connsiteX12" fmla="*/ 852487 w 2909887"/>
                  <a:gd name="connsiteY12" fmla="*/ 1911235 h 2057991"/>
                  <a:gd name="connsiteX13" fmla="*/ 885825 w 2909887"/>
                  <a:gd name="connsiteY13" fmla="*/ 163398 h 2057991"/>
                  <a:gd name="connsiteX14" fmla="*/ 885825 w 2909887"/>
                  <a:gd name="connsiteY14" fmla="*/ 96723 h 2057991"/>
                  <a:gd name="connsiteX15" fmla="*/ 885825 w 2909887"/>
                  <a:gd name="connsiteY15" fmla="*/ 53860 h 2057991"/>
                  <a:gd name="connsiteX16" fmla="*/ 900112 w 2909887"/>
                  <a:gd name="connsiteY16" fmla="*/ 53860 h 2057991"/>
                  <a:gd name="connsiteX17" fmla="*/ 895350 w 2909887"/>
                  <a:gd name="connsiteY17" fmla="*/ 106248 h 2057991"/>
                  <a:gd name="connsiteX18" fmla="*/ 928687 w 2909887"/>
                  <a:gd name="connsiteY18" fmla="*/ 30048 h 2057991"/>
                  <a:gd name="connsiteX19" fmla="*/ 952500 w 2909887"/>
                  <a:gd name="connsiteY19" fmla="*/ 10998 h 2057991"/>
                  <a:gd name="connsiteX20" fmla="*/ 1042987 w 2909887"/>
                  <a:gd name="connsiteY20" fmla="*/ 10998 h 2057991"/>
                  <a:gd name="connsiteX21" fmla="*/ 2581275 w 2909887"/>
                  <a:gd name="connsiteY21" fmla="*/ 15760 h 2057991"/>
                  <a:gd name="connsiteX22" fmla="*/ 2614612 w 2909887"/>
                  <a:gd name="connsiteY22" fmla="*/ 20523 h 2057991"/>
                  <a:gd name="connsiteX23" fmla="*/ 2628900 w 2909887"/>
                  <a:gd name="connsiteY23" fmla="*/ 63385 h 2057991"/>
                  <a:gd name="connsiteX24" fmla="*/ 2633662 w 2909887"/>
                  <a:gd name="connsiteY24" fmla="*/ 201498 h 2057991"/>
                  <a:gd name="connsiteX25" fmla="*/ 2652712 w 2909887"/>
                  <a:gd name="connsiteY25" fmla="*/ 668223 h 2057991"/>
                  <a:gd name="connsiteX26" fmla="*/ 2657475 w 2909887"/>
                  <a:gd name="connsiteY26" fmla="*/ 701560 h 2057991"/>
                  <a:gd name="connsiteX27" fmla="*/ 2671762 w 2909887"/>
                  <a:gd name="connsiteY27" fmla="*/ 677748 h 2057991"/>
                  <a:gd name="connsiteX28" fmla="*/ 2667000 w 2909887"/>
                  <a:gd name="connsiteY28" fmla="*/ 1773123 h 2057991"/>
                  <a:gd name="connsiteX29" fmla="*/ 2667000 w 2909887"/>
                  <a:gd name="connsiteY29" fmla="*/ 1792173 h 2057991"/>
                  <a:gd name="connsiteX30" fmla="*/ 2671762 w 2909887"/>
                  <a:gd name="connsiteY30" fmla="*/ 1692160 h 2057991"/>
                  <a:gd name="connsiteX31" fmla="*/ 2681287 w 2909887"/>
                  <a:gd name="connsiteY31" fmla="*/ 549160 h 2057991"/>
                  <a:gd name="connsiteX32" fmla="*/ 2681287 w 2909887"/>
                  <a:gd name="connsiteY32" fmla="*/ 539635 h 2057991"/>
                  <a:gd name="connsiteX33" fmla="*/ 2700337 w 2909887"/>
                  <a:gd name="connsiteY33" fmla="*/ 620598 h 2057991"/>
                  <a:gd name="connsiteX34" fmla="*/ 2695575 w 2909887"/>
                  <a:gd name="connsiteY34" fmla="*/ 277698 h 2057991"/>
                  <a:gd name="connsiteX35" fmla="*/ 2724150 w 2909887"/>
                  <a:gd name="connsiteY35" fmla="*/ 20523 h 2057991"/>
                  <a:gd name="connsiteX36" fmla="*/ 2752725 w 2909887"/>
                  <a:gd name="connsiteY36" fmla="*/ 15760 h 2057991"/>
                  <a:gd name="connsiteX37" fmla="*/ 2909887 w 2909887"/>
                  <a:gd name="connsiteY37" fmla="*/ 15760 h 205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909887" h="2057991">
                    <a:moveTo>
                      <a:pt x="0" y="6235"/>
                    </a:moveTo>
                    <a:lnTo>
                      <a:pt x="738187" y="15760"/>
                    </a:lnTo>
                    <a:cubicBezTo>
                      <a:pt x="863599" y="17347"/>
                      <a:pt x="746125" y="13379"/>
                      <a:pt x="752475" y="15760"/>
                    </a:cubicBezTo>
                    <a:cubicBezTo>
                      <a:pt x="758825" y="18141"/>
                      <a:pt x="773112" y="22904"/>
                      <a:pt x="776287" y="30048"/>
                    </a:cubicBezTo>
                    <a:cubicBezTo>
                      <a:pt x="779462" y="37192"/>
                      <a:pt x="770731" y="6236"/>
                      <a:pt x="771525" y="58623"/>
                    </a:cubicBezTo>
                    <a:cubicBezTo>
                      <a:pt x="772319" y="111010"/>
                      <a:pt x="777875" y="34811"/>
                      <a:pt x="781050" y="344373"/>
                    </a:cubicBezTo>
                    <a:cubicBezTo>
                      <a:pt x="784225" y="653935"/>
                      <a:pt x="788988" y="1642948"/>
                      <a:pt x="790575" y="1915998"/>
                    </a:cubicBezTo>
                    <a:cubicBezTo>
                      <a:pt x="792162" y="2189048"/>
                      <a:pt x="790575" y="1982673"/>
                      <a:pt x="790575" y="1982673"/>
                    </a:cubicBezTo>
                    <a:cubicBezTo>
                      <a:pt x="792163" y="1992198"/>
                      <a:pt x="798513" y="1979498"/>
                      <a:pt x="800100" y="1973148"/>
                    </a:cubicBezTo>
                    <a:cubicBezTo>
                      <a:pt x="801688" y="1966798"/>
                      <a:pt x="800100" y="1944573"/>
                      <a:pt x="800100" y="1944573"/>
                    </a:cubicBezTo>
                    <a:cubicBezTo>
                      <a:pt x="802481" y="1940604"/>
                      <a:pt x="807243" y="1946160"/>
                      <a:pt x="814387" y="1949335"/>
                    </a:cubicBezTo>
                    <a:cubicBezTo>
                      <a:pt x="821531" y="1952510"/>
                      <a:pt x="836612" y="1969973"/>
                      <a:pt x="842962" y="1963623"/>
                    </a:cubicBezTo>
                    <a:cubicBezTo>
                      <a:pt x="849312" y="1957273"/>
                      <a:pt x="845343" y="2211272"/>
                      <a:pt x="852487" y="1911235"/>
                    </a:cubicBezTo>
                    <a:cubicBezTo>
                      <a:pt x="859631" y="1611198"/>
                      <a:pt x="880269" y="465817"/>
                      <a:pt x="885825" y="163398"/>
                    </a:cubicBezTo>
                    <a:cubicBezTo>
                      <a:pt x="891381" y="-139021"/>
                      <a:pt x="885825" y="96723"/>
                      <a:pt x="885825" y="96723"/>
                    </a:cubicBezTo>
                    <a:lnTo>
                      <a:pt x="885825" y="53860"/>
                    </a:lnTo>
                    <a:cubicBezTo>
                      <a:pt x="888206" y="46716"/>
                      <a:pt x="898524" y="45129"/>
                      <a:pt x="900112" y="53860"/>
                    </a:cubicBezTo>
                    <a:cubicBezTo>
                      <a:pt x="901700" y="62591"/>
                      <a:pt x="890588" y="110217"/>
                      <a:pt x="895350" y="106248"/>
                    </a:cubicBezTo>
                    <a:cubicBezTo>
                      <a:pt x="900112" y="102279"/>
                      <a:pt x="919162" y="45923"/>
                      <a:pt x="928687" y="30048"/>
                    </a:cubicBezTo>
                    <a:cubicBezTo>
                      <a:pt x="938212" y="14173"/>
                      <a:pt x="933450" y="14173"/>
                      <a:pt x="952500" y="10998"/>
                    </a:cubicBezTo>
                    <a:cubicBezTo>
                      <a:pt x="971550" y="7823"/>
                      <a:pt x="1042987" y="10998"/>
                      <a:pt x="1042987" y="10998"/>
                    </a:cubicBezTo>
                    <a:lnTo>
                      <a:pt x="2581275" y="15760"/>
                    </a:lnTo>
                    <a:cubicBezTo>
                      <a:pt x="2843213" y="17348"/>
                      <a:pt x="2606675" y="12586"/>
                      <a:pt x="2614612" y="20523"/>
                    </a:cubicBezTo>
                    <a:cubicBezTo>
                      <a:pt x="2622549" y="28460"/>
                      <a:pt x="2625725" y="33222"/>
                      <a:pt x="2628900" y="63385"/>
                    </a:cubicBezTo>
                    <a:cubicBezTo>
                      <a:pt x="2632075" y="93548"/>
                      <a:pt x="2629693" y="100692"/>
                      <a:pt x="2633662" y="201498"/>
                    </a:cubicBezTo>
                    <a:cubicBezTo>
                      <a:pt x="2637631" y="302304"/>
                      <a:pt x="2648743" y="584879"/>
                      <a:pt x="2652712" y="668223"/>
                    </a:cubicBezTo>
                    <a:cubicBezTo>
                      <a:pt x="2656681" y="751567"/>
                      <a:pt x="2654300" y="699973"/>
                      <a:pt x="2657475" y="701560"/>
                    </a:cubicBezTo>
                    <a:cubicBezTo>
                      <a:pt x="2660650" y="703147"/>
                      <a:pt x="2670175" y="499154"/>
                      <a:pt x="2671762" y="677748"/>
                    </a:cubicBezTo>
                    <a:cubicBezTo>
                      <a:pt x="2673349" y="856342"/>
                      <a:pt x="2667000" y="1773123"/>
                      <a:pt x="2667000" y="1773123"/>
                    </a:cubicBezTo>
                    <a:cubicBezTo>
                      <a:pt x="2666206" y="1958860"/>
                      <a:pt x="2666206" y="1805667"/>
                      <a:pt x="2667000" y="1792173"/>
                    </a:cubicBezTo>
                    <a:cubicBezTo>
                      <a:pt x="2667794" y="1778679"/>
                      <a:pt x="2669381" y="1899329"/>
                      <a:pt x="2671762" y="1692160"/>
                    </a:cubicBezTo>
                    <a:cubicBezTo>
                      <a:pt x="2674143" y="1484991"/>
                      <a:pt x="2681287" y="549160"/>
                      <a:pt x="2681287" y="549160"/>
                    </a:cubicBezTo>
                    <a:cubicBezTo>
                      <a:pt x="2682874" y="357073"/>
                      <a:pt x="2678112" y="527729"/>
                      <a:pt x="2681287" y="539635"/>
                    </a:cubicBezTo>
                    <a:cubicBezTo>
                      <a:pt x="2684462" y="551541"/>
                      <a:pt x="2697956" y="664254"/>
                      <a:pt x="2700337" y="620598"/>
                    </a:cubicBezTo>
                    <a:cubicBezTo>
                      <a:pt x="2702718" y="576942"/>
                      <a:pt x="2691606" y="377710"/>
                      <a:pt x="2695575" y="277698"/>
                    </a:cubicBezTo>
                    <a:cubicBezTo>
                      <a:pt x="2699544" y="177686"/>
                      <a:pt x="2714625" y="64179"/>
                      <a:pt x="2724150" y="20523"/>
                    </a:cubicBezTo>
                    <a:cubicBezTo>
                      <a:pt x="2733675" y="-23133"/>
                      <a:pt x="2721769" y="16554"/>
                      <a:pt x="2752725" y="15760"/>
                    </a:cubicBezTo>
                    <a:cubicBezTo>
                      <a:pt x="2783681" y="14966"/>
                      <a:pt x="2846784" y="15363"/>
                      <a:pt x="2909887" y="157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" name="Rechthoek 5"/>
              <p:cNvSpPr/>
              <p:nvPr/>
            </p:nvSpPr>
            <p:spPr>
              <a:xfrm>
                <a:off x="4471988" y="1975201"/>
                <a:ext cx="2949897" cy="241137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7" name="Rechte verbindingslijn 6"/>
              <p:cNvCxnSpPr/>
              <p:nvPr/>
            </p:nvCxnSpPr>
            <p:spPr>
              <a:xfrm>
                <a:off x="7098721" y="2202232"/>
                <a:ext cx="87893" cy="121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kstvak 7"/>
              <p:cNvSpPr txBox="1"/>
              <p:nvPr/>
            </p:nvSpPr>
            <p:spPr>
              <a:xfrm>
                <a:off x="7179507" y="4385061"/>
                <a:ext cx="9448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600" dirty="0"/>
                  <a:t>5</a:t>
                </a:r>
                <a:r>
                  <a:rPr lang="nl-NL" sz="1600" dirty="0" smtClean="0"/>
                  <a:t>00 cm</a:t>
                </a:r>
                <a:r>
                  <a:rPr lang="nl-NL" sz="1600" baseline="30000" dirty="0" smtClean="0"/>
                  <a:t>-1</a:t>
                </a:r>
                <a:endParaRPr lang="nl-NL" sz="1600" baseline="30000" dirty="0"/>
              </a:p>
            </p:txBody>
          </p:sp>
          <p:sp>
            <p:nvSpPr>
              <p:cNvPr id="9" name="Tekstvak 8"/>
              <p:cNvSpPr txBox="1"/>
              <p:nvPr/>
            </p:nvSpPr>
            <p:spPr>
              <a:xfrm>
                <a:off x="4248859" y="4385928"/>
                <a:ext cx="10415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600" dirty="0"/>
                  <a:t>3</a:t>
                </a:r>
                <a:r>
                  <a:rPr lang="nl-NL" sz="1600" dirty="0" smtClean="0"/>
                  <a:t>000 cm</a:t>
                </a:r>
                <a:r>
                  <a:rPr lang="nl-NL" sz="1600" baseline="30000" dirty="0" smtClean="0"/>
                  <a:t>-1</a:t>
                </a:r>
                <a:endParaRPr lang="nl-NL" sz="1600" baseline="30000" dirty="0"/>
              </a:p>
            </p:txBody>
          </p:sp>
        </p:grpSp>
        <p:sp>
          <p:nvSpPr>
            <p:cNvPr id="10" name="Tekstvak 9"/>
            <p:cNvSpPr txBox="1"/>
            <p:nvPr/>
          </p:nvSpPr>
          <p:spPr>
            <a:xfrm rot="16200000">
              <a:off x="2175327" y="1672679"/>
              <a:ext cx="1759589" cy="13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 smtClean="0"/>
                <a:t>Transmissie</a:t>
              </a:r>
              <a:endParaRPr lang="nl-NL" sz="1400" dirty="0"/>
            </a:p>
          </p:txBody>
        </p:sp>
        <p:sp>
          <p:nvSpPr>
            <p:cNvPr id="11" name="Tekstvak 10"/>
            <p:cNvSpPr txBox="1"/>
            <p:nvPr/>
          </p:nvSpPr>
          <p:spPr>
            <a:xfrm>
              <a:off x="3000617" y="3042876"/>
              <a:ext cx="658347" cy="55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smtClean="0"/>
                <a:t>0</a:t>
              </a:r>
              <a:endParaRPr lang="nl-NL" sz="1600" baseline="30000" dirty="0"/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2928225" y="1293783"/>
              <a:ext cx="658347" cy="55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 smtClean="0"/>
                <a:t>100</a:t>
              </a:r>
              <a:endParaRPr lang="nl-NL" sz="1600" baseline="30000" dirty="0"/>
            </a:p>
          </p:txBody>
        </p:sp>
        <p:cxnSp>
          <p:nvCxnSpPr>
            <p:cNvPr id="13" name="Rechte verbindingslijn met pijl 12"/>
            <p:cNvCxnSpPr/>
            <p:nvPr/>
          </p:nvCxnSpPr>
          <p:spPr>
            <a:xfrm flipH="1">
              <a:off x="4405435" y="3303193"/>
              <a:ext cx="4813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vak 13"/>
                <p:cNvSpPr txBox="1"/>
                <p:nvPr/>
              </p:nvSpPr>
              <p:spPr>
                <a:xfrm>
                  <a:off x="4538211" y="3256462"/>
                  <a:ext cx="248955" cy="609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Tekstvak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211" y="3256462"/>
                  <a:ext cx="248955" cy="609179"/>
                </a:xfrm>
                <a:prstGeom prst="rect">
                  <a:avLst/>
                </a:prstGeom>
                <a:blipFill>
                  <a:blip r:embed="rId2"/>
                  <a:stretch>
                    <a:fillRect r="-1710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60" y="1939533"/>
            <a:ext cx="1945506" cy="1402490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002" y="3513296"/>
            <a:ext cx="2083643" cy="562367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886" y="2863796"/>
            <a:ext cx="1666875" cy="1514475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898" y="1460904"/>
            <a:ext cx="1734895" cy="1277706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0FA01A6-0E34-4857-B70C-DEA4D9E9F557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30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Vibraties in </a:t>
            </a:r>
            <a:r>
              <a:rPr lang="nl-NL" dirty="0" err="1" smtClean="0"/>
              <a:t>diatomische</a:t>
            </a:r>
            <a:r>
              <a:rPr lang="nl-NL" dirty="0" smtClean="0"/>
              <a:t> moleculen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76422"/>
            <a:ext cx="8229600" cy="4026605"/>
          </a:xfrm>
        </p:spPr>
        <p:txBody>
          <a:bodyPr>
            <a:normAutofit/>
          </a:bodyPr>
          <a:lstStyle/>
          <a:p>
            <a:r>
              <a:rPr lang="nl-NL" sz="1800" dirty="0" smtClean="0"/>
              <a:t>Gewicht aan veer, oefent kracht F=-</a:t>
            </a:r>
            <a:r>
              <a:rPr lang="nl-NL" sz="1800" dirty="0" err="1" smtClean="0"/>
              <a:t>kx</a:t>
            </a:r>
            <a:r>
              <a:rPr lang="nl-NL" sz="1800" dirty="0" smtClean="0"/>
              <a:t> uit (</a:t>
            </a:r>
            <a:r>
              <a:rPr lang="nl-NL" sz="1800" dirty="0" err="1"/>
              <a:t>H</a:t>
            </a:r>
            <a:r>
              <a:rPr lang="nl-NL" sz="1800" dirty="0" err="1" smtClean="0"/>
              <a:t>ooke’s</a:t>
            </a:r>
            <a:r>
              <a:rPr lang="nl-NL" sz="1800" dirty="0" smtClean="0"/>
              <a:t> </a:t>
            </a:r>
            <a:r>
              <a:rPr lang="nl-NL" sz="1800" dirty="0" err="1" smtClean="0"/>
              <a:t>law</a:t>
            </a:r>
            <a:r>
              <a:rPr lang="nl-NL" sz="1800" dirty="0" smtClean="0"/>
              <a:t>)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r>
              <a:rPr lang="nl-NL" sz="1800" dirty="0" smtClean="0"/>
              <a:t>F=k(r-r</a:t>
            </a:r>
            <a:r>
              <a:rPr lang="nl-NL" sz="1800" baseline="-25000" dirty="0" smtClean="0"/>
              <a:t>e</a:t>
            </a:r>
            <a:r>
              <a:rPr lang="nl-NL" sz="1800" dirty="0" smtClean="0"/>
              <a:t>), oftewel richting kracht afhankelijk of veer is </a:t>
            </a:r>
            <a:br>
              <a:rPr lang="nl-NL" sz="1800" dirty="0" smtClean="0"/>
            </a:br>
            <a:r>
              <a:rPr lang="nl-NL" sz="1800" dirty="0" smtClean="0"/>
              <a:t>uitgerekt of samengedrukt: trilling</a:t>
            </a:r>
          </a:p>
          <a:p>
            <a:r>
              <a:rPr lang="nl-NL" sz="1800" dirty="0" smtClean="0"/>
              <a:t>De frequentie van zo’n trilling:			- </a:t>
            </a:r>
            <a:r>
              <a:rPr lang="el-GR" sz="1800" i="1" dirty="0" smtClean="0"/>
              <a:t>μ</a:t>
            </a:r>
            <a:r>
              <a:rPr lang="nl-NL" sz="1800" dirty="0" smtClean="0"/>
              <a:t> gereduceerde massa</a:t>
            </a:r>
            <a:br>
              <a:rPr lang="nl-NL" sz="1800" dirty="0" smtClean="0"/>
            </a:br>
            <a:r>
              <a:rPr lang="nl-NL" sz="1800" dirty="0" smtClean="0"/>
              <a:t>										- </a:t>
            </a:r>
            <a:r>
              <a:rPr lang="nl-NL" sz="1800" i="1" dirty="0" err="1" smtClean="0"/>
              <a:t>v</a:t>
            </a:r>
            <a:r>
              <a:rPr lang="nl-NL" sz="1800" baseline="-25000" dirty="0" err="1" smtClean="0"/>
              <a:t>e</a:t>
            </a:r>
            <a:r>
              <a:rPr lang="nl-NL" sz="1800" dirty="0" smtClean="0"/>
              <a:t> equilibrium </a:t>
            </a:r>
            <a:r>
              <a:rPr lang="nl-NL" sz="1800" dirty="0" err="1" smtClean="0"/>
              <a:t>frequency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										- </a:t>
            </a:r>
            <a:r>
              <a:rPr lang="nl-NL" sz="1800" i="1" dirty="0" smtClean="0"/>
              <a:t>v</a:t>
            </a:r>
            <a:r>
              <a:rPr lang="nl-NL" sz="1800" baseline="-25000" dirty="0" smtClean="0"/>
              <a:t>0</a:t>
            </a:r>
            <a:r>
              <a:rPr lang="nl-NL" sz="1800" dirty="0" smtClean="0"/>
              <a:t> </a:t>
            </a:r>
            <a:r>
              <a:rPr lang="nl-NL" sz="1800" dirty="0" err="1" smtClean="0"/>
              <a:t>frequenty</a:t>
            </a:r>
            <a:r>
              <a:rPr lang="nl-NL" sz="1800" dirty="0" smtClean="0"/>
              <a:t> voor eerste 												     vibratiestaat (v=0) (verwarring)</a:t>
            </a:r>
          </a:p>
          <a:p>
            <a:r>
              <a:rPr lang="nl-NL" sz="1800" dirty="0" smtClean="0"/>
              <a:t>Stijvere bond: hogere frequentie, zwaardere massa: lagere frequentie.</a:t>
            </a:r>
            <a:br>
              <a:rPr lang="nl-NL" sz="1800" dirty="0" smtClean="0"/>
            </a:br>
            <a:endParaRPr lang="nl-NL" sz="1800" dirty="0"/>
          </a:p>
        </p:txBody>
      </p:sp>
      <p:pic>
        <p:nvPicPr>
          <p:cNvPr id="3074" name="Picture 2" descr="Afbeeldingsresultaat voor vibration diatomic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14" y="9072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14" y="1741976"/>
            <a:ext cx="3057525" cy="8382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783" y="3669641"/>
            <a:ext cx="1522429" cy="63507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0" y="4720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10F5D10-A7C2-494B-A892-A2D83D7C2DDE}" type="slidenum">
              <a:rPr lang="nl-NL" smtClean="0"/>
              <a:t>4</a:t>
            </a:fld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2302525" y="4494884"/>
            <a:ext cx="760164" cy="3305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6079474" y="4482031"/>
            <a:ext cx="760164" cy="3305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51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Toepassingen vibratiespectroscopie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Binding specifieke vibratie: eenvoudige methode om stof te herkennen, zuiverheid van stof te bepalen (industrie, onderzoek) </a:t>
            </a:r>
          </a:p>
          <a:p>
            <a:r>
              <a:rPr lang="nl-NL" sz="1800" dirty="0" smtClean="0"/>
              <a:t>Goedkope en kleine apparatuur, geautomatiseerde databases. </a:t>
            </a:r>
          </a:p>
          <a:p>
            <a:r>
              <a:rPr lang="nl-NL" sz="1800" dirty="0" smtClean="0"/>
              <a:t>Chemische reacties kunnen worden gevolgd door tijdsafhankelijke concentratie te bepalen</a:t>
            </a:r>
          </a:p>
          <a:p>
            <a:r>
              <a:rPr lang="nl-NL" sz="1800" dirty="0" smtClean="0"/>
              <a:t>Eigenschappen van bonden, fase transities, </a:t>
            </a:r>
            <a:r>
              <a:rPr lang="nl-NL" sz="1800" dirty="0" err="1" smtClean="0"/>
              <a:t>etc</a:t>
            </a:r>
            <a:r>
              <a:rPr lang="nl-NL" sz="1800" dirty="0" smtClean="0"/>
              <a:t> </a:t>
            </a:r>
            <a:r>
              <a:rPr lang="nl-NL" sz="1800" dirty="0" err="1" smtClean="0"/>
              <a:t>etc</a:t>
            </a:r>
            <a:r>
              <a:rPr lang="nl-NL" sz="1800" dirty="0" smtClean="0"/>
              <a:t> </a:t>
            </a:r>
            <a:r>
              <a:rPr lang="nl-NL" sz="1800" dirty="0" err="1" smtClean="0"/>
              <a:t>etc</a:t>
            </a:r>
            <a:r>
              <a:rPr lang="nl-NL" sz="1800" dirty="0" smtClean="0"/>
              <a:t>….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16837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7761" y="3175"/>
            <a:ext cx="8229600" cy="857250"/>
          </a:xfrm>
        </p:spPr>
        <p:txBody>
          <a:bodyPr>
            <a:normAutofit/>
          </a:bodyPr>
          <a:lstStyle/>
          <a:p>
            <a:r>
              <a:rPr lang="nl-NL" dirty="0" smtClean="0"/>
              <a:t>Harmonische oscillator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14450"/>
            <a:ext cx="8229600" cy="3765550"/>
          </a:xfrm>
        </p:spPr>
        <p:txBody>
          <a:bodyPr>
            <a:normAutofit/>
          </a:bodyPr>
          <a:lstStyle/>
          <a:p>
            <a:r>
              <a:rPr lang="nl-NL" sz="1800" dirty="0" err="1" smtClean="0"/>
              <a:t>Potentiale</a:t>
            </a:r>
            <a:r>
              <a:rPr lang="nl-NL" sz="1800" dirty="0" smtClean="0"/>
              <a:t> energie van een veer:</a:t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					Heeft de vorm van </a:t>
            </a:r>
            <a:br>
              <a:rPr lang="nl-NL" sz="1800" dirty="0" smtClean="0"/>
            </a:br>
            <a:r>
              <a:rPr lang="nl-NL" sz="1800" dirty="0" smtClean="0"/>
              <a:t>					een parabool….</a:t>
            </a:r>
            <a:br>
              <a:rPr lang="nl-NL" sz="1800" dirty="0" smtClean="0"/>
            </a:br>
            <a:r>
              <a:rPr lang="nl-NL" sz="1800" dirty="0" smtClean="0"/>
              <a:t>					</a:t>
            </a:r>
          </a:p>
          <a:p>
            <a:r>
              <a:rPr lang="nl-NL" sz="1800" dirty="0" smtClean="0"/>
              <a:t>Waar hebben jullie eerder de golffunctie met  een parabool als potentiaalcurve opgelost? </a:t>
            </a:r>
          </a:p>
          <a:p>
            <a:r>
              <a:rPr lang="nl-NL" sz="1800" dirty="0" smtClean="0"/>
              <a:t>Model niet accuraat bij compressie (nuclei gaan elkaar aanraken)</a:t>
            </a:r>
          </a:p>
          <a:p>
            <a:r>
              <a:rPr lang="nl-NL" sz="1800" dirty="0" smtClean="0"/>
              <a:t>Model niet accuraat bij extensie (bond gaat breken)</a:t>
            </a:r>
          </a:p>
          <a:p>
            <a:r>
              <a:rPr lang="nl-NL" sz="1800" dirty="0" smtClean="0"/>
              <a:t>Hoe zag een molecuul </a:t>
            </a:r>
            <a:r>
              <a:rPr lang="nl-NL" sz="1800" dirty="0" err="1" smtClean="0"/>
              <a:t>potentiale</a:t>
            </a:r>
            <a:r>
              <a:rPr lang="nl-NL" sz="1800" dirty="0" smtClean="0"/>
              <a:t> energie curve er ook al weer uit?</a:t>
            </a:r>
            <a:endParaRPr lang="nl-NL" sz="1800" dirty="0"/>
          </a:p>
          <a:p>
            <a:r>
              <a:rPr lang="nl-NL" sz="1800" dirty="0" smtClean="0"/>
              <a:t>Lijkt voor kleine uitwijkingen nog best op een parabool…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799242"/>
            <a:ext cx="1733550" cy="9525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615" y="711142"/>
            <a:ext cx="3363831" cy="1964342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3447562" y="3024969"/>
            <a:ext cx="539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Harmonic</a:t>
            </a:r>
            <a:r>
              <a:rPr lang="nl-NL" dirty="0"/>
              <a:t> oscillator in kwantummechanica</a:t>
            </a:r>
            <a:r>
              <a:rPr lang="nl-NL" dirty="0" smtClean="0"/>
              <a:t>! Energieën?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14" y="702771"/>
            <a:ext cx="3363831" cy="196434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630" y="616063"/>
            <a:ext cx="3473693" cy="20510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630" y="639616"/>
            <a:ext cx="3545218" cy="2035868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0" y="4658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1432E-6B9D-4A04-85B5-B05CA7FCF8FB}" type="slidenum">
              <a:rPr lang="nl-NL" smtClean="0"/>
              <a:t>5</a:t>
            </a:fld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695325" y="1799242"/>
            <a:ext cx="1816521" cy="952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3271738" y="2210088"/>
            <a:ext cx="1244415" cy="2728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5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843" y="222341"/>
            <a:ext cx="8229600" cy="857250"/>
          </a:xfrm>
        </p:spPr>
        <p:txBody>
          <a:bodyPr/>
          <a:lstStyle/>
          <a:p>
            <a:r>
              <a:rPr lang="nl-NL" dirty="0" smtClean="0"/>
              <a:t>Golffunctie en eigenwaarde voor vibraties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Hoe krijg je de vibratie golffuncties? </a:t>
            </a:r>
          </a:p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Heb je al gedaan in kwantummechanica! Energie eigenwaarden:</a:t>
            </a:r>
            <a:b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										</a:t>
            </a:r>
            <a:r>
              <a:rPr lang="nl-NL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vibratie </a:t>
            </a:r>
            <a:r>
              <a:rPr lang="nl-NL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quantumnummer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										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𝜔 frequentie (geen 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													i.v.m. verwarring)</a:t>
            </a:r>
            <a:endParaRPr lang="nl-NL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Energieën kunnen ook weer worden uitgedrukt in golfgetal: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597025"/>
            <a:ext cx="2435225" cy="59079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75" y="1597025"/>
            <a:ext cx="1339849" cy="55886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799" y="2552766"/>
            <a:ext cx="3965575" cy="62156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48" y="3733709"/>
            <a:ext cx="3089276" cy="68204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39849E3-AC14-453B-BD84-43F80B2DA28B}" type="slidenum">
              <a:rPr lang="nl-NL" smtClean="0"/>
              <a:t>6</a:t>
            </a:fld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4571999" y="121034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Schrödinger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vgl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oplossen!</a:t>
            </a:r>
          </a:p>
        </p:txBody>
      </p:sp>
    </p:spTree>
    <p:extLst>
      <p:ext uri="{BB962C8B-B14F-4D97-AF65-F5344CB8AC3E}">
        <p14:creationId xmlns:p14="http://schemas.microsoft.com/office/powerpoint/2010/main" val="394044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Theoretisch vibratie spectrum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NL" sz="1800" dirty="0" smtClean="0"/>
                  <a:t>           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nl-NL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800" dirty="0" smtClean="0"/>
                  <a:t>is de fundamentele vibratiefrequentie</a:t>
                </a:r>
              </a:p>
              <a:p>
                <a:endParaRPr lang="nl-NL" sz="1800" dirty="0" smtClean="0"/>
              </a:p>
              <a:p>
                <a:r>
                  <a:rPr lang="nl-NL" sz="1800" dirty="0" smtClean="0"/>
                  <a:t>Hoe ziet zo’n spectrum er dan uit?</a:t>
                </a:r>
              </a:p>
              <a:p>
                <a:r>
                  <a:rPr lang="nl-NL" sz="1800" dirty="0" smtClean="0"/>
                  <a:t>Afstand levels telkens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 smtClean="0"/>
                  <a:t>.</a:t>
                </a:r>
              </a:p>
              <a:p>
                <a:r>
                  <a:rPr lang="nl-NL" sz="1800" dirty="0" smtClean="0"/>
                  <a:t>In rotatiestaten was laagste energie 0,</a:t>
                </a:r>
                <a:br>
                  <a:rPr lang="nl-NL" sz="1800" dirty="0" smtClean="0"/>
                </a:br>
                <a:r>
                  <a:rPr lang="nl-NL" sz="1800" dirty="0" smtClean="0"/>
                  <a:t>hier is het ½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nl-NL" sz="1800" dirty="0" smtClean="0"/>
                  <a:t> (zero-point energy).</a:t>
                </a:r>
                <a:endParaRPr lang="nl-NL" sz="1800" dirty="0"/>
              </a:p>
              <a:p>
                <a:r>
                  <a:rPr lang="nl-NL" sz="1800" dirty="0" smtClean="0"/>
                  <a:t>Oftewel, zelfs op T=0K heeft molecuul</a:t>
                </a:r>
                <a:br>
                  <a:rPr lang="nl-NL" sz="1800" dirty="0" smtClean="0"/>
                </a:br>
                <a:r>
                  <a:rPr lang="nl-NL" sz="1800" dirty="0" err="1" smtClean="0"/>
                  <a:t>vibratieenergie</a:t>
                </a:r>
                <a:endParaRPr lang="nl-NL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127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4" y="922627"/>
            <a:ext cx="3089276" cy="68204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256" y="1801967"/>
            <a:ext cx="3360544" cy="234117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023" y="1665441"/>
            <a:ext cx="4125784" cy="240929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AB6A134-9DDF-4D27-AF45-650E9BF776BE}" type="slidenum">
              <a:rPr lang="nl-NL" smtClean="0"/>
              <a:t>7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2082800" y="922627"/>
            <a:ext cx="1638300" cy="6820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1901371" y="2873829"/>
            <a:ext cx="2510972" cy="2467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Selectieregels voor vibraties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 smtClean="0"/>
              <a:t>1. Het dipool moment moet veranderen als de atomen bewegen t.o.v. elkaar.</a:t>
            </a:r>
          </a:p>
          <a:p>
            <a:r>
              <a:rPr lang="nl-NL" sz="1800" dirty="0" smtClean="0"/>
              <a:t>Welke onderstaande moleculen (bonden niet getekend) zijn een dipool?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r>
              <a:rPr lang="nl-NL" sz="1800" dirty="0" smtClean="0"/>
              <a:t>Welke bovenstaande trillen veroorzaken een </a:t>
            </a:r>
            <a:r>
              <a:rPr lang="nl-NL" sz="1800" b="1" dirty="0" smtClean="0"/>
              <a:t>veranderend</a:t>
            </a:r>
            <a:r>
              <a:rPr lang="nl-NL" sz="1800" dirty="0" smtClean="0"/>
              <a:t> dipool?</a:t>
            </a:r>
            <a:br>
              <a:rPr lang="nl-NL" sz="1800" dirty="0" smtClean="0"/>
            </a:br>
            <a:r>
              <a:rPr lang="nl-NL" sz="1800" dirty="0" smtClean="0"/>
              <a:t>Deze moleculen zijn ‘infrarood actief’.</a:t>
            </a:r>
          </a:p>
          <a:p>
            <a:pPr marL="0" indent="0">
              <a:buNone/>
            </a:pPr>
            <a:r>
              <a:rPr lang="nl-NL" sz="1800" dirty="0" smtClean="0"/>
              <a:t>2. </a:t>
            </a:r>
            <a:r>
              <a:rPr lang="el-GR" sz="1800" dirty="0" smtClean="0"/>
              <a:t>Δ</a:t>
            </a:r>
            <a:r>
              <a:rPr lang="nl-NL" sz="1800" dirty="0" smtClean="0"/>
              <a:t>v </a:t>
            </a:r>
            <a:r>
              <a:rPr lang="nl-NL" sz="1800" dirty="0"/>
              <a:t>= </a:t>
            </a:r>
            <a:r>
              <a:rPr lang="nl-NL" sz="1800" dirty="0" smtClean="0"/>
              <a:t>±1</a:t>
            </a:r>
          </a:p>
          <a:p>
            <a:pPr marL="0" indent="0">
              <a:buNone/>
            </a:pPr>
            <a:r>
              <a:rPr lang="nl-NL" sz="1800" dirty="0" smtClean="0"/>
              <a:t>(vraag: heeft een </a:t>
            </a:r>
            <a:r>
              <a:rPr lang="nl-NL" sz="1800" dirty="0" err="1" smtClean="0"/>
              <a:t>homonucleair</a:t>
            </a:r>
            <a:r>
              <a:rPr lang="nl-NL" sz="1800" dirty="0" smtClean="0"/>
              <a:t> </a:t>
            </a:r>
            <a:r>
              <a:rPr lang="nl-NL" sz="1800" dirty="0" err="1" smtClean="0"/>
              <a:t>diatomisch</a:t>
            </a:r>
            <a:r>
              <a:rPr lang="nl-NL" sz="1800" dirty="0" smtClean="0"/>
              <a:t> molecuul vibratie staten?)</a:t>
            </a:r>
            <a:endParaRPr lang="nl-NL" sz="1800" dirty="0"/>
          </a:p>
        </p:txBody>
      </p:sp>
      <p:sp>
        <p:nvSpPr>
          <p:cNvPr id="8" name="Ovaal 7"/>
          <p:cNvSpPr/>
          <p:nvPr/>
        </p:nvSpPr>
        <p:spPr>
          <a:xfrm>
            <a:off x="5822950" y="2187575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876300" y="1971675"/>
            <a:ext cx="1885950" cy="895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3211513" y="1971675"/>
            <a:ext cx="1885950" cy="895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/>
          <p:cNvSpPr/>
          <p:nvPr/>
        </p:nvSpPr>
        <p:spPr>
          <a:xfrm>
            <a:off x="5594350" y="1971675"/>
            <a:ext cx="2482850" cy="895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/>
          <p:cNvSpPr/>
          <p:nvPr/>
        </p:nvSpPr>
        <p:spPr>
          <a:xfrm>
            <a:off x="1170942" y="2189767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/>
          <p:cNvSpPr/>
          <p:nvPr/>
        </p:nvSpPr>
        <p:spPr>
          <a:xfrm>
            <a:off x="2035176" y="21844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/>
          <p:cNvSpPr/>
          <p:nvPr/>
        </p:nvSpPr>
        <p:spPr>
          <a:xfrm>
            <a:off x="3524250" y="2203737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/>
          <p:cNvSpPr/>
          <p:nvPr/>
        </p:nvSpPr>
        <p:spPr>
          <a:xfrm>
            <a:off x="4215765" y="2105978"/>
            <a:ext cx="615950" cy="6159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/>
          <p:cNvSpPr/>
          <p:nvPr/>
        </p:nvSpPr>
        <p:spPr>
          <a:xfrm>
            <a:off x="7404100" y="2184400"/>
            <a:ext cx="419100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/>
          <p:cNvSpPr/>
          <p:nvPr/>
        </p:nvSpPr>
        <p:spPr>
          <a:xfrm>
            <a:off x="6578600" y="2142142"/>
            <a:ext cx="520700" cy="5207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hthoek 23"/>
          <p:cNvSpPr/>
          <p:nvPr/>
        </p:nvSpPr>
        <p:spPr>
          <a:xfrm>
            <a:off x="660400" y="1879600"/>
            <a:ext cx="7569200" cy="987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5572987" y="2580268"/>
            <a:ext cx="276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“</a:t>
            </a:r>
            <a:r>
              <a:rPr lang="nl-NL" dirty="0" err="1" smtClean="0"/>
              <a:t>asymmetric</a:t>
            </a:r>
            <a:r>
              <a:rPr lang="nl-NL" dirty="0" smtClean="0"/>
              <a:t> stretch”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B71F228-FF01-45C9-B74D-D2E223277CA7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07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34 C 0.00139 -0.0034 0.00452 -0.0034 0.00452 -0.00371 C 0.00452 -0.00401 0.00139 -0.00432 -0.00191 -0.00432 C -0.00555 -0.00432 -0.00937 -0.00463 -0.00937 -0.00494 C -0.00937 -0.00525 -0.00555 -0.00525 -0.00191 -0.00556 C 0.00139 -0.00556 0.00452 -0.00556 0.00452 -0.00587 C 0.00452 -0.00617 0.00139 -0.00648 -0.00191 -0.00648 C -0.00555 -0.00648 -0.00937 -0.00679 -0.00937 -0.0071 C -0.00937 -0.00741 -0.00191 -0.00772 -0.00208 -0.00772 C 0.00139 -0.00772 0.00452 -0.00772 0.00452 -0.00803 C 0.00452 -0.00834 0.00139 -0.00864 -0.00191 -0.00864 C -0.00555 -0.00864 -0.00937 -0.00895 -0.00937 -0.00926 C -0.00937 -0.00957 -0.00555 -0.00957 -0.00191 -0.00957 C 0.00139 -0.00988 0.00452 -0.00988 0.00452 -0.01019 C 0.00452 -0.0105 0.00139 -0.0108 -0.00191 -0.0108 C -0.00555 -0.0108 -0.00937 -0.01111 -0.00937 -0.01142 C -0.00937 -0.01173 -0.00555 -0.01173 -0.00191 -0.01204 " pathEditMode="relative" rAng="5400000" ptsTypes="AAAAAAAAAAAAAAAAA">
                                      <p:cBhvr>
                                        <p:cTn id="1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-432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09877E-6 C -0.00278 -2.09877E-6 -0.00521 -2.09877E-6 -0.00521 0.00062 C -0.00521 0.00093 -0.00278 0.00124 3.88889E-6 0.00124 C 0.00277 0.00124 0.00607 0.00155 0.00607 0.00185 C 0.00607 0.00216 0.00277 0.00216 3.88889E-6 0.00247 C -0.00278 0.00247 -0.00521 0.00247 -0.00521 0.00278 C -0.00521 0.00309 -0.00278 0.0034 3.88889E-6 0.0034 C 0.00277 0.0034 0.00607 0.00371 0.00607 0.00401 C 0.00607 0.00432 3.88889E-6 0.00463 0.00017 0.00463 C -0.00278 0.00463 -0.00521 0.00463 -0.00521 0.00494 C -0.00521 0.00525 -0.00278 0.00556 3.88889E-6 0.00556 C 0.00277 0.00556 0.00607 0.00587 0.00607 0.00617 C 0.00607 0.00648 0.00277 0.00648 3.88889E-6 0.00648 C -0.00278 0.00679 -0.00521 0.00679 -0.00521 0.0071 C -0.00521 0.00772 -0.00278 0.00772 3.88889E-6 0.00772 C 0.00277 0.00772 0.00607 0.00803 0.00607 0.00864 C 0.00607 0.00895 0.00277 0.00895 3.88889E-6 0.00895 " pathEditMode="relative" rAng="16200000" ptsTypes="AAAAAAAAAAAAAAAAA">
                                      <p:cBhvr>
                                        <p:cTn id="16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-0.00402 C 0.00105 -0.00402 0.00417 -0.00402 0.00417 -0.00433 C 0.00417 -0.00463 0.00105 -0.00494 -0.00225 -0.00494 C -0.0059 -0.00494 -0.00972 -0.00525 -0.00972 -0.00556 C -0.00972 -0.00587 -0.0059 -0.00587 -0.00225 -0.00618 C 0.00105 -0.00618 0.00417 -0.00618 0.00417 -0.00649 C 0.00417 -0.00679 0.00105 -0.0071 -0.00225 -0.0071 C -0.0059 -0.0071 -0.00972 -0.00741 -0.00972 -0.00772 C -0.00972 -0.00803 -0.00225 -0.00834 -0.00243 -0.00834 C 0.00105 -0.00834 0.00417 -0.00834 0.00417 -0.00865 C 0.00417 -0.00895 0.00105 -0.00926 -0.00225 -0.00926 C -0.0059 -0.00926 -0.00972 -0.00957 -0.00972 -0.00988 C -0.00972 -0.01019 -0.0059 -0.01019 -0.00225 -0.01019 C 0.00105 -0.0105 0.00417 -0.0105 0.00417 -0.01081 C 0.00417 -0.01112 0.00105 -0.01142 -0.00225 -0.01142 C -0.0059 -0.01142 -0.00972 -0.01173 -0.00972 -0.01204 C -0.00972 -0.01235 -0.0059 -0.01235 -0.00225 -0.01266 " pathEditMode="relative" rAng="5400000" ptsTypes="AAAAAAAAAAAAAAAAA">
                                      <p:cBhvr>
                                        <p:cTn id="20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-432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C -0.00278 -4.44444E-6 -0.00521 -4.44444E-6 -0.00521 0.00062 C -0.00521 0.00093 -0.00278 0.00124 -1.66667E-6 0.00124 C 0.00278 0.00124 0.00608 0.00155 0.00608 0.00186 C 0.00608 0.00216 0.00278 0.00216 -1.66667E-6 0.00247 C -0.00278 0.00247 -0.00521 0.00247 -0.00521 0.00278 C -0.00521 0.00309 -0.00278 0.0034 -1.66667E-6 0.0034 C 0.00278 0.0034 0.00608 0.00371 0.00608 0.00402 C 0.00608 0.00433 -1.66667E-6 0.00463 0.00018 0.00463 C -0.00278 0.00463 -0.00521 0.00463 -0.00521 0.00494 C -0.00521 0.00525 -0.00278 0.00556 -1.66667E-6 0.00556 C 0.00278 0.00556 0.00608 0.00587 0.00608 0.00618 C 0.00608 0.00649 0.00278 0.00649 -1.66667E-6 0.00649 C -0.00278 0.00679 -0.00521 0.00679 -0.00521 0.0071 C -0.00521 0.00772 -0.00278 0.00772 -1.66667E-6 0.00772 C 0.00278 0.00772 0.00608 0.00803 0.00608 0.00865 C 0.00608 0.00896 0.00278 0.00896 -1.66667E-6 0.00896 " pathEditMode="relative" rAng="16200000" ptsTypes="AAAAAAAAAAAAAAAAA">
                                      <p:cBhvr>
                                        <p:cTn id="22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4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C 4.44444E-6 -0.0037 4.44444E-6 -0.00709 0.00017 -0.00709 C 0.00034 -0.00709 0.00052 -0.0037 0.00052 -4.81481E-6 C 0.00052 0.00402 0.00069 0.00834 0.00086 0.00834 C 0.00104 0.00834 0.00104 0.00402 0.00121 -4.81481E-6 C 0.00121 -0.0037 0.00121 -0.00709 0.00156 -0.00709 C 0.00156 -0.00679 0.00173 -0.0037 0.00173 -4.81481E-6 C 0.00191 0.00402 0.00191 0.00834 0.00208 0.00834 C 0.00225 0.00834 0.00243 -4.81481E-6 0.00243 0.00031 C 0.00243 -0.0037 0.0026 -0.00709 0.00277 -0.00709 C 0.00295 -0.00709 0.00295 -0.0037 0.00295 -4.81481E-6 C 0.00312 0.00402 0.00312 0.00834 0.00329 0.00834 C 0.00364 0.00834 0.00364 0.00402 0.00364 -4.81481E-6 C 0.00382 -0.0037 0.00382 -0.00709 0.00399 -0.00709 C 0.00416 -0.00709 0.00416 -0.0037 0.00434 -4.81481E-6 C 0.00434 0.00402 0.00451 0.00834 0.00468 0.00834 C 0.00486 0.00834 0.00486 0.00402 0.00503 -4.81481E-6 " pathEditMode="relative" rAng="0" ptsTypes="AAAAAAAAAAAAAAAAA">
                                      <p:cBhvr>
                                        <p:cTn id="2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62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09877E-6 C 1.11111E-6 -0.0037 1.11111E-6 -0.0071 0.00017 -0.0071 C 0.00035 -0.0071 0.00052 -0.0037 0.00052 -2.09877E-6 C 0.00052 0.00401 0.00069 0.00834 0.00087 0.00834 C 0.00104 0.00834 0.00104 0.00401 0.00121 -2.09877E-6 C 0.00121 -0.0037 0.00121 -0.0071 0.00156 -0.0071 C 0.00156 -0.00679 0.00174 -0.0037 0.00174 -2.09877E-6 C 0.00191 0.00401 0.00191 0.00834 0.00208 0.00834 C 0.00226 0.00834 0.00243 -2.09877E-6 0.00243 0.00031 C 0.00243 -0.0037 0.0026 -0.0071 0.00278 -0.0071 C 0.00295 -0.0071 0.00295 -0.0037 0.00295 -2.09877E-6 C 0.00312 0.00401 0.00312 0.00834 0.0033 0.00834 C 0.00364 0.00834 0.00364 0.00401 0.00364 -2.09877E-6 C 0.00382 -0.0037 0.00382 -0.0071 0.00399 -0.0071 C 0.00417 -0.0071 0.00417 -0.0037 0.00434 -2.09877E-6 C 0.00434 0.00401 0.00451 0.00834 0.00469 0.00834 C 0.00486 0.00834 0.00486 0.00401 0.00503 -2.09877E-6 " pathEditMode="relative" rAng="0" ptsTypes="AAAAAAAAAAAAAAAAA">
                                      <p:cBhvr>
                                        <p:cTn id="2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0" y="62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7531E-6 C -4.16667E-6 0.00247 -4.16667E-6 0.00432 -4.16667E-6 0.00401 C -0.00017 0.00432 -0.00034 0.00247 -0.00034 1.97531E-6 C -0.00034 -0.00247 -0.00052 -0.00556 -0.00069 -0.00556 C -0.00086 -0.00556 -0.00086 -0.00247 -0.00104 1.97531E-6 C -0.00104 0.00247 -0.00104 0.00432 -0.00138 0.00432 C -0.00138 0.00401 -0.00156 0.00247 -0.00156 1.97531E-6 C -0.00173 -0.00247 -0.00173 -0.00556 -0.00191 -0.00556 C -0.00208 -0.00556 -0.00225 1.97531E-6 -0.00225 -0.00031 C -0.00225 0.00247 -0.00243 0.00432 -0.0026 0.00432 C -0.00277 0.00432 -0.00277 0.00247 -0.00277 1.97531E-6 C -0.00295 -0.00247 -0.00295 -0.00556 -0.00312 -0.00556 C -0.00347 -0.00556 -0.00347 -0.00247 -0.00347 1.97531E-6 C -0.00364 0.00247 -0.00364 0.00432 -0.00382 0.00432 C -0.00399 0.00432 -0.00399 0.00247 -0.00416 1.97531E-6 C -0.00416 -0.00247 -0.00434 -0.00556 -0.00451 -0.00556 C -0.00468 -0.00556 -0.00468 -0.00247 -0.00538 1.97531E-6 " pathEditMode="relative" rAng="10800000" ptsTypes="AAAAAAAAAAAAAAAAA">
                                      <p:cBhvr>
                                        <p:cTn id="30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0" y="-62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Transities in vibratiestaten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3314700" y="948690"/>
                <a:ext cx="5372100" cy="4194809"/>
              </a:xfrm>
            </p:spPr>
            <p:txBody>
              <a:bodyPr>
                <a:normAutofit/>
              </a:bodyPr>
              <a:lstStyle/>
              <a:p>
                <a:r>
                  <a:rPr lang="nl-NL" sz="1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Alle</a:t>
                </a:r>
                <a:r>
                  <a:rPr lang="nl-NL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transities die mogelijk zijn, hebben </a:t>
                </a:r>
                <a:r>
                  <a:rPr lang="nl-NL" sz="1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één</a:t>
                </a:r>
                <a:r>
                  <a:rPr lang="nl-NL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sz="1800" dirty="0" smtClean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𝛥G van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nl-NL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nl-NL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nl-NL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sz="1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alle</a:t>
                </a:r>
                <a:r>
                  <a:rPr lang="nl-NL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transities hebben maar </a:t>
                </a:r>
                <a:r>
                  <a:rPr lang="nl-NL" sz="1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één</a:t>
                </a:r>
                <a:r>
                  <a:rPr lang="nl-NL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spectraallijn!</a:t>
                </a:r>
              </a:p>
              <a:p>
                <a:endParaRPr lang="nl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nl-NL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nl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nl-NL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nl-NL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nl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nl-NL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‘Simpel’ spectrum met maar één absorptiepiek</a:t>
                </a:r>
                <a:endParaRPr lang="nl-NL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4700" y="948690"/>
                <a:ext cx="5372100" cy="4194809"/>
              </a:xfrm>
              <a:blipFill>
                <a:blip r:embed="rId3"/>
                <a:stretch>
                  <a:fillRect l="-795" t="-1017" r="-12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39227"/>
            <a:ext cx="2857500" cy="1990725"/>
          </a:xfrm>
          <a:prstGeom prst="rect">
            <a:avLst/>
          </a:prstGeom>
        </p:spPr>
      </p:pic>
      <p:cxnSp>
        <p:nvCxnSpPr>
          <p:cNvPr id="6" name="Rechte verbindingslijn met pijl 5"/>
          <p:cNvCxnSpPr/>
          <p:nvPr/>
        </p:nvCxnSpPr>
        <p:spPr>
          <a:xfrm flipV="1">
            <a:off x="960120" y="2720340"/>
            <a:ext cx="0" cy="56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1112520" y="2720340"/>
            <a:ext cx="0" cy="56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 flipV="1">
            <a:off x="1032510" y="2114550"/>
            <a:ext cx="0" cy="56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1184910" y="2152650"/>
            <a:ext cx="0" cy="56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1108710" y="1554480"/>
            <a:ext cx="0" cy="56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1261110" y="1554480"/>
            <a:ext cx="0" cy="56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V="1">
            <a:off x="1508760" y="2114550"/>
            <a:ext cx="0" cy="1165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V="1">
            <a:off x="1775460" y="1546860"/>
            <a:ext cx="0" cy="1165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Kruis 14"/>
          <p:cNvSpPr/>
          <p:nvPr/>
        </p:nvSpPr>
        <p:spPr>
          <a:xfrm rot="2549556">
            <a:off x="1360170" y="2571750"/>
            <a:ext cx="297180" cy="297180"/>
          </a:xfrm>
          <a:prstGeom prst="plus">
            <a:avLst>
              <a:gd name="adj" fmla="val 36429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Kruis 15"/>
          <p:cNvSpPr/>
          <p:nvPr/>
        </p:nvSpPr>
        <p:spPr>
          <a:xfrm rot="2549556">
            <a:off x="1638300" y="1965961"/>
            <a:ext cx="297180" cy="297180"/>
          </a:xfrm>
          <a:prstGeom prst="plus">
            <a:avLst>
              <a:gd name="adj" fmla="val 36429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093" y="1805941"/>
            <a:ext cx="2933314" cy="2047209"/>
          </a:xfrm>
          <a:prstGeom prst="rect">
            <a:avLst/>
          </a:prstGeom>
        </p:spPr>
      </p:pic>
      <p:sp>
        <p:nvSpPr>
          <p:cNvPr id="18" name="Tekstvak 17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741BDE-96AB-4582-BF2A-EB7B692C7D0A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PPT_Fontys_NL_universeel</Template>
  <TotalTime>0</TotalTime>
  <Words>2834</Words>
  <Application>Microsoft Office PowerPoint</Application>
  <PresentationFormat>Diavoorstelling (16:9)</PresentationFormat>
  <Paragraphs>360</Paragraphs>
  <Slides>40</Slides>
  <Notes>20</Notes>
  <HiddenSlides>1</HiddenSlides>
  <MMClips>6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Aangepast ontwerp</vt:lpstr>
      <vt:lpstr>#MolFys2020</vt:lpstr>
      <vt:lpstr>Vibratie spectroscopy</vt:lpstr>
      <vt:lpstr>Vibratiespectrum CO in gasfase </vt:lpstr>
      <vt:lpstr>Vibraties in diatomische moleculen</vt:lpstr>
      <vt:lpstr>Harmonische oscillator</vt:lpstr>
      <vt:lpstr>Golffunctie en eigenwaarde voor vibraties</vt:lpstr>
      <vt:lpstr>Theoretisch vibratie spectrum</vt:lpstr>
      <vt:lpstr>Selectieregels voor vibraties</vt:lpstr>
      <vt:lpstr>Transities in vibratiestaten</vt:lpstr>
      <vt:lpstr>Harmonische oscillator vs  vibratie potentiaalcurve</vt:lpstr>
      <vt:lpstr>Anharmonische oscillator</vt:lpstr>
      <vt:lpstr>Energielevels harmonische vs anharmonische oscillator</vt:lpstr>
      <vt:lpstr>Energielevels harmonische vs anharmonische oscillator</vt:lpstr>
      <vt:lpstr>Bondlengte voor verschillende vibratie energieën</vt:lpstr>
      <vt:lpstr>Effecten van anharmoniciteit</vt:lpstr>
      <vt:lpstr>Fundamental band, hot band, overtones en temperatuur</vt:lpstr>
      <vt:lpstr>Theoretisch vibratie spectrum diatomisch molecuul</vt:lpstr>
      <vt:lpstr>Vibratiespectrum CO in oplossing</vt:lpstr>
      <vt:lpstr>Vibratiespectra CO in de gasfase</vt:lpstr>
      <vt:lpstr>PowerPoint-presentatie</vt:lpstr>
      <vt:lpstr>Diatomisch vibrerende rotor</vt:lpstr>
      <vt:lpstr>Diatomisch vibrerende rotor</vt:lpstr>
      <vt:lpstr>Transitie fundamentele band (v = 0 → 1)</vt:lpstr>
      <vt:lpstr>Rotatie structuur van fundamentele band</vt:lpstr>
      <vt:lpstr>Theoretisch rotatie-vibratie spectrum</vt:lpstr>
      <vt:lpstr>Experimenteel rotatie-vibratie  spectrum CO</vt:lpstr>
      <vt:lpstr>Vibraties in polyatomische moleculen </vt:lpstr>
      <vt:lpstr>Vrijheidsgraden </vt:lpstr>
      <vt:lpstr>Vrijheidsgraden non-lineair molecuul</vt:lpstr>
      <vt:lpstr>Normal vibration modes  in CO2</vt:lpstr>
      <vt:lpstr>Normal Modes in CO2</vt:lpstr>
      <vt:lpstr>Energie eigenwaarden van normaal modes</vt:lpstr>
      <vt:lpstr>Selectieregels vibraties</vt:lpstr>
      <vt:lpstr>Infrarode absorptie spectra van polyatomische moleculen</vt:lpstr>
      <vt:lpstr>PowerPoint-presentatie</vt:lpstr>
      <vt:lpstr>Vibratiestaten van water</vt:lpstr>
      <vt:lpstr>Selectieregels</vt:lpstr>
      <vt:lpstr>Fundamentale band voor een perpendicular mode</vt:lpstr>
      <vt:lpstr>Vorig rovibrational spectrum van CO2</vt:lpstr>
      <vt:lpstr>Toepassingen vibratiespectroscopie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Fysische Chemie</dc:title>
  <dc:creator>Smit,Bart A.B.</dc:creator>
  <cp:lastModifiedBy>Smit,Bart A.B.</cp:lastModifiedBy>
  <cp:revision>429</cp:revision>
  <cp:lastPrinted>2014-08-19T14:33:34Z</cp:lastPrinted>
  <dcterms:created xsi:type="dcterms:W3CDTF">2018-12-18T07:41:53Z</dcterms:created>
  <dcterms:modified xsi:type="dcterms:W3CDTF">2020-03-18T18:07:14Z</dcterms:modified>
</cp:coreProperties>
</file>